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9" r:id="rId6"/>
    <p:sldId id="276" r:id="rId7"/>
    <p:sldId id="273" r:id="rId8"/>
    <p:sldId id="271" r:id="rId9"/>
    <p:sldId id="277" r:id="rId10"/>
    <p:sldId id="270" r:id="rId11"/>
    <p:sldId id="262" r:id="rId12"/>
    <p:sldId id="263" r:id="rId13"/>
    <p:sldId id="264" r:id="rId14"/>
    <p:sldId id="268" r:id="rId15"/>
    <p:sldId id="267" r:id="rId16"/>
    <p:sldId id="260" r:id="rId17"/>
    <p:sldId id="259" r:id="rId18"/>
    <p:sldId id="272" r:id="rId19"/>
    <p:sldId id="275" r:id="rId20"/>
    <p:sldId id="274" r:id="rId21"/>
    <p:sldId id="261" r:id="rId22"/>
    <p:sldId id="278" r:id="rId23"/>
    <p:sldId id="279" r:id="rId24"/>
  </p:sldIdLst>
  <p:sldSz cx="9906000" cy="6858000" type="A4"/>
  <p:notesSz cx="6858000" cy="9144000"/>
  <p:defaultTextStyle>
    <a:defPPr>
      <a:defRPr lang="pl-PL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2063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7263" indent="-42863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6688" indent="-6508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4525" indent="-8572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212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5790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5790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5BE6C8-3855-4172-9888-E5AE8A0AB1A7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5790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5790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585F78-E78E-4C56-8982-7B1B91F905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2436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2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8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525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769" algn="l" defTabSz="957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723" algn="l" defTabSz="957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677" algn="l" defTabSz="957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CA5713B8-4F13-46A8-85A7-42FEFD0E2414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13869147-4789-45D6-BF52-AEFEC12E7074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B59EA4BF-4FF9-4E47-A056-F5F30279D55A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73CD2141-7A88-44D3-AD72-E7157476813D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71DAEC27-3AB9-4D58-B906-F3D6BF81CF65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944D3439-9907-4C21-A5C0-D3D0095EEC9D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FD136F63-8CE3-463D-B002-B530C524325F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B50AC79F-778D-4955-8ED7-810571FA54A4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534F8AF0-516D-410E-8B53-96924D78240B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694879BC-204A-48EF-A450-70D4664705CB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D0564B0E-C840-45FD-99F2-1433A797D45A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783B21CA-6103-4725-98E4-7BCD2E941EE1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904FEE92-2D32-444A-AEC6-ACB241008360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59885FBB-5E1F-408F-BC79-9BC5698B00CD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75282C3D-2418-49F5-8CBA-97072792B4C7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B36698F6-34E8-41F2-AD13-5F3B0FBBF8A6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83E3EB6C-B66A-42BE-B907-112BB4D64F62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1E1C291D-4194-4E94-82E0-DCE96DE82F61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965F478D-D729-4900-8E4B-9CDCAD6FE70D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A0D3174C-B24E-401B-8785-61B9D182A7D4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722EB9E3-DE07-4040-B14C-B6161EE8097B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F82444E5-7F87-4308-AD7C-C7FDB48CF5D9}" type="slidenum">
              <a:rPr lang="pl-PL" smtClean="0"/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3142-A3DD-48EB-99E4-6A536A7D21C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A374-DFA3-4DE0-8615-0390D926AB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77FD-4835-43A4-B3BC-F09E6CE512DC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7E0C-A5F9-4EBB-BF8F-C9A02238F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B23B-7F6F-487E-813C-CC54892305C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B3C1-9E12-46E6-864D-3D0EB2046C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024A-CF2F-4DD2-BD96-56565BB12B73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FF1E-1AA3-4C43-B6BB-24237864BC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2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1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764E-2413-49CE-9D72-D237ECCE0AE9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C6D7-9E1D-46BB-8FE5-1112FB5A03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DB9B-5671-472A-BC85-34CC0B11E059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A87B-69F1-4232-A270-35DAE803BF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54" indent="0">
              <a:buNone/>
              <a:defRPr sz="2100" b="1"/>
            </a:lvl2pPr>
            <a:lvl3pPr marL="957908" indent="0">
              <a:buNone/>
              <a:defRPr sz="1900" b="1"/>
            </a:lvl3pPr>
            <a:lvl4pPr marL="1436862" indent="0">
              <a:buNone/>
              <a:defRPr sz="1700" b="1"/>
            </a:lvl4pPr>
            <a:lvl5pPr marL="1915816" indent="0">
              <a:buNone/>
              <a:defRPr sz="1700" b="1"/>
            </a:lvl5pPr>
            <a:lvl6pPr marL="2394769" indent="0">
              <a:buNone/>
              <a:defRPr sz="1700" b="1"/>
            </a:lvl6pPr>
            <a:lvl7pPr marL="2873723" indent="0">
              <a:buNone/>
              <a:defRPr sz="1700" b="1"/>
            </a:lvl7pPr>
            <a:lvl8pPr marL="3352677" indent="0">
              <a:buNone/>
              <a:defRPr sz="1700" b="1"/>
            </a:lvl8pPr>
            <a:lvl9pPr marL="383163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54" indent="0">
              <a:buNone/>
              <a:defRPr sz="2100" b="1"/>
            </a:lvl2pPr>
            <a:lvl3pPr marL="957908" indent="0">
              <a:buNone/>
              <a:defRPr sz="1900" b="1"/>
            </a:lvl3pPr>
            <a:lvl4pPr marL="1436862" indent="0">
              <a:buNone/>
              <a:defRPr sz="1700" b="1"/>
            </a:lvl4pPr>
            <a:lvl5pPr marL="1915816" indent="0">
              <a:buNone/>
              <a:defRPr sz="1700" b="1"/>
            </a:lvl5pPr>
            <a:lvl6pPr marL="2394769" indent="0">
              <a:buNone/>
              <a:defRPr sz="1700" b="1"/>
            </a:lvl6pPr>
            <a:lvl7pPr marL="2873723" indent="0">
              <a:buNone/>
              <a:defRPr sz="1700" b="1"/>
            </a:lvl7pPr>
            <a:lvl8pPr marL="3352677" indent="0">
              <a:buNone/>
              <a:defRPr sz="1700" b="1"/>
            </a:lvl8pPr>
            <a:lvl9pPr marL="383163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9D2A-932E-4246-8AAF-CC028217DFD3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A165-37B6-4451-AB3A-3FCC8C616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7EA6-9956-4E99-8A1D-652D825F182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9C8-5741-4AC9-942D-32680B90F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81C1-7594-4BBD-8CA7-80833BBDC0D7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A465-6442-4179-BAC9-6657F9F6AC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2" y="273050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8954" indent="0">
              <a:buNone/>
              <a:defRPr sz="1300"/>
            </a:lvl2pPr>
            <a:lvl3pPr marL="957908" indent="0">
              <a:buNone/>
              <a:defRPr sz="1100"/>
            </a:lvl3pPr>
            <a:lvl4pPr marL="1436862" indent="0">
              <a:buNone/>
              <a:defRPr sz="900"/>
            </a:lvl4pPr>
            <a:lvl5pPr marL="1915816" indent="0">
              <a:buNone/>
              <a:defRPr sz="900"/>
            </a:lvl5pPr>
            <a:lvl6pPr marL="2394769" indent="0">
              <a:buNone/>
              <a:defRPr sz="900"/>
            </a:lvl6pPr>
            <a:lvl7pPr marL="2873723" indent="0">
              <a:buNone/>
              <a:defRPr sz="900"/>
            </a:lvl7pPr>
            <a:lvl8pPr marL="3352677" indent="0">
              <a:buNone/>
              <a:defRPr sz="900"/>
            </a:lvl8pPr>
            <a:lvl9pPr marL="3831631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E45A-DAF8-4A32-AE37-453A0BB35E7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15E3-6276-4F04-84AD-C91471FD7A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954" indent="0">
              <a:buNone/>
              <a:defRPr sz="2900"/>
            </a:lvl2pPr>
            <a:lvl3pPr marL="957908" indent="0">
              <a:buNone/>
              <a:defRPr sz="2500"/>
            </a:lvl3pPr>
            <a:lvl4pPr marL="1436862" indent="0">
              <a:buNone/>
              <a:defRPr sz="2100"/>
            </a:lvl4pPr>
            <a:lvl5pPr marL="1915816" indent="0">
              <a:buNone/>
              <a:defRPr sz="2100"/>
            </a:lvl5pPr>
            <a:lvl6pPr marL="2394769" indent="0">
              <a:buNone/>
              <a:defRPr sz="2100"/>
            </a:lvl6pPr>
            <a:lvl7pPr marL="2873723" indent="0">
              <a:buNone/>
              <a:defRPr sz="2100"/>
            </a:lvl7pPr>
            <a:lvl8pPr marL="3352677" indent="0">
              <a:buNone/>
              <a:defRPr sz="2100"/>
            </a:lvl8pPr>
            <a:lvl9pPr marL="3831631" indent="0">
              <a:buNone/>
              <a:defRPr sz="21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8954" indent="0">
              <a:buNone/>
              <a:defRPr sz="1300"/>
            </a:lvl2pPr>
            <a:lvl3pPr marL="957908" indent="0">
              <a:buNone/>
              <a:defRPr sz="1100"/>
            </a:lvl3pPr>
            <a:lvl4pPr marL="1436862" indent="0">
              <a:buNone/>
              <a:defRPr sz="900"/>
            </a:lvl4pPr>
            <a:lvl5pPr marL="1915816" indent="0">
              <a:buNone/>
              <a:defRPr sz="900"/>
            </a:lvl5pPr>
            <a:lvl6pPr marL="2394769" indent="0">
              <a:buNone/>
              <a:defRPr sz="900"/>
            </a:lvl6pPr>
            <a:lvl7pPr marL="2873723" indent="0">
              <a:buNone/>
              <a:defRPr sz="900"/>
            </a:lvl7pPr>
            <a:lvl8pPr marL="3352677" indent="0">
              <a:buNone/>
              <a:defRPr sz="900"/>
            </a:lvl8pPr>
            <a:lvl9pPr marL="3831631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4B3E-946F-4BFB-AEAE-8FC383902DE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3657-6A6D-40B6-8991-7BE849CEA4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1" tIns="47896" rIns="95791" bIns="478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1" tIns="47896" rIns="95791" bIns="4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91" tIns="47896" rIns="95791" bIns="47896" rtlCol="0" anchor="ctr"/>
          <a:lstStyle>
            <a:lvl1pPr algn="l" defTabSz="95790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1504E-244B-496D-BB6C-E013374312A5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91" tIns="47896" rIns="95791" bIns="47896" rtlCol="0" anchor="ctr"/>
          <a:lstStyle>
            <a:lvl1pPr algn="ctr" defTabSz="95790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91" tIns="47896" rIns="95791" bIns="47896" rtlCol="0" anchor="ctr"/>
          <a:lstStyle>
            <a:lvl1pPr algn="r" defTabSz="95790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38C98-F617-428A-896F-D5A7BD0F9C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46" indent="-239477" algn="l" defTabSz="9579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01" indent="-239477" algn="l" defTabSz="9579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154" indent="-239477" algn="l" defTabSz="9579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08" indent="-239477" algn="l" defTabSz="9579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54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08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62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16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69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23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677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631" algn="l" defTabSz="957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133350" y="1571625"/>
            <a:ext cx="8420100" cy="4929188"/>
          </a:xfrm>
        </p:spPr>
        <p:txBody>
          <a:bodyPr/>
          <a:lstStyle/>
          <a:p>
            <a:pPr algn="l" eaLnBrk="1" hangingPunct="1"/>
            <a:r>
              <a:rPr lang="pl-PL" sz="10000" smtClean="0">
                <a:latin typeface="Monotype Corsiva" pitchFamily="66" charset="0"/>
              </a:rPr>
              <a:t>Znanych przygoda </a:t>
            </a:r>
            <a:br>
              <a:rPr lang="pl-PL" sz="10000" smtClean="0">
                <a:latin typeface="Monotype Corsiva" pitchFamily="66" charset="0"/>
              </a:rPr>
            </a:br>
            <a:r>
              <a:rPr lang="pl-PL" sz="10000" smtClean="0">
                <a:latin typeface="Monotype Corsiva" pitchFamily="66" charset="0"/>
              </a:rPr>
              <a:t>z biblioteką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692150"/>
            <a:ext cx="4762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Documents and Settings\USER\Ustawienia lokalne\Temporary Internet Files\Content.IE5\OPU74GG2\MCj04109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716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pole tekstowe 5"/>
          <p:cNvSpPr txBox="1">
            <a:spLocks noChangeArrowheads="1"/>
          </p:cNvSpPr>
          <p:nvPr/>
        </p:nvSpPr>
        <p:spPr bwMode="auto">
          <a:xfrm>
            <a:off x="6310313" y="6215063"/>
            <a:ext cx="33639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Opracowanie: Anna Urbaniak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77788" y="-71438"/>
            <a:ext cx="9750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Jan Chrzciciel Albertrandi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24125" y="1562100"/>
            <a:ext cx="72866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1700">
                <a:cs typeface="Arial" charset="0"/>
              </a:rPr>
              <a:t>Jan Chrzciciel Albertrandi (Albertrandy) (ur. 7 grudnia 1731 w Warszawie, zm. tamże 10 sierpnia 1808) – sufragan warszawski, jezuita.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Był synem pochodzącego z Włoch Franciszka i Marii Antoniny Czechowicz. W dzieciństwie pobierał nauki u jezuitów, którzy – zauważywszy jego zdolności naukowe – namówili go do wstąpienia do zakonu. W wieku 19 lat został nauczycielem, uczył w kolegiach jezuickich m.in. w Płońsku, Płocku i Wilnie.</a:t>
            </a:r>
          </a:p>
          <a:p>
            <a:endParaRPr lang="pl-PL" sz="1700">
              <a:cs typeface="Arial" charset="0"/>
            </a:endParaRPr>
          </a:p>
        </p:txBody>
      </p:sp>
      <p:sp>
        <p:nvSpPr>
          <p:cNvPr id="11268" name="Prostokąt 6"/>
          <p:cNvSpPr>
            <a:spLocks noChangeArrowheads="1"/>
          </p:cNvSpPr>
          <p:nvPr/>
        </p:nvSpPr>
        <p:spPr bwMode="auto">
          <a:xfrm>
            <a:off x="153988" y="4121150"/>
            <a:ext cx="975201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Wielokrotnie wyjeżdżał do Włoch. Znany jest jako twórca tzw. </a:t>
            </a:r>
            <a:r>
              <a:rPr lang="pl-PL" sz="1700" i="1">
                <a:cs typeface="Arial" charset="0"/>
              </a:rPr>
              <a:t>Tek Albertrandiego</a:t>
            </a:r>
            <a:r>
              <a:rPr lang="pl-PL" sz="1700">
                <a:cs typeface="Arial" charset="0"/>
              </a:rPr>
              <a:t>, będących wypisami źródeł do historii Polski z archiwów Watykanu, Neapolu i Szwecji. We Włoszech w 1767 wystąpił z zakonu i został księdzem świeckim. Był jednym z założycieli czasopisma </a:t>
            </a:r>
            <a:r>
              <a:rPr lang="pl-PL" sz="1700" i="1">
                <a:cs typeface="Arial" charset="0"/>
              </a:rPr>
              <a:t>Monitor </a:t>
            </a:r>
            <a:r>
              <a:rPr lang="pl-PL" sz="1700">
                <a:cs typeface="Arial" charset="0"/>
              </a:rPr>
              <a:t>(1765), w latach 1769-1777 był redaktorem </a:t>
            </a:r>
            <a:r>
              <a:rPr lang="pl-PL" sz="1700" i="1">
                <a:cs typeface="Arial" charset="0"/>
              </a:rPr>
              <a:t>Zabaw Przyjemnych i Pożytecznych</a:t>
            </a:r>
            <a:r>
              <a:rPr lang="pl-PL" sz="1700">
                <a:cs typeface="Arial" charset="0"/>
              </a:rPr>
              <a:t>. Pracował w Bibliotece Załuskich. Po powrocie w 1773 roku do kraju został lektorem króla Stanisława Augusta Poniatowskiego. 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Uczestniczył w pracach Towarzystwa do Ksiąg Elementarnych, był bibliotekarzem królewskim, współzałożycielem i pierwszym prezesem Towarzystwa Przyjaciół Nauk w Warszawie. W 1776 roku w uznaniu zasług został nobilitowany i otrzymał własny herb Albertrandi.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376363"/>
            <a:ext cx="2063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2291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725613"/>
            <a:ext cx="404336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3988" y="149225"/>
            <a:ext cx="95202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400" b="1">
                <a:latin typeface="Monotype Corsiva" pitchFamily="66" charset="0"/>
                <a:ea typeface="Calibri" pitchFamily="34" charset="0"/>
                <a:cs typeface="Arial" charset="0"/>
              </a:rPr>
              <a:t>Wilhelm i Jacob Grimm</a:t>
            </a:r>
            <a:endParaRPr lang="pl-PL" sz="7400">
              <a:ea typeface="Calibri" pitchFamily="34" charset="0"/>
              <a:cs typeface="Arial" charset="0"/>
            </a:endParaRPr>
          </a:p>
        </p:txBody>
      </p:sp>
      <p:sp>
        <p:nvSpPr>
          <p:cNvPr id="12293" name="Prostokąt 4"/>
          <p:cNvSpPr>
            <a:spLocks noChangeArrowheads="1"/>
          </p:cNvSpPr>
          <p:nvPr/>
        </p:nvSpPr>
        <p:spPr bwMode="auto">
          <a:xfrm>
            <a:off x="4381500" y="1576388"/>
            <a:ext cx="5524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Wilhelm Karl (ur. 24 lutego 1786 r. w Hanau, zm.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16 grudnia 1859 r. w Berlinie) i Jacob Ludwig Karl Grimm (ur. 4 stycznia 1785 r. w Hanau, zm. 20 września 1863 r. w Berlinie) – znani niemieccy pisarze i uczeni językoznawcy, członkowie Akademii Nauk w Berlinie.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Na podstawie wieloletnich badań mitów, podań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 opowieści ludowych opracowali zbiór baśni, które stały się klasyką i zostały przetłumaczone na wiele języków.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Obaj ukończyli studia prawnicze, przez kilkanaście lat pracowali jako bibliotekarze w Kassel.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 styczniu 2006 roku prawdziwą sensacją stało się odkrycie w Bibliotece Jagiellońskiej pierwszego </a:t>
            </a:r>
            <a:r>
              <a:rPr lang="pl-PL" sz="1700" i="1">
                <a:ea typeface="Calibri" pitchFamily="34" charset="0"/>
                <a:cs typeface="Arial" charset="0"/>
              </a:rPr>
              <a:t>Słownika Niemieckiego </a:t>
            </a:r>
            <a:r>
              <a:rPr lang="pl-PL" sz="1700">
                <a:ea typeface="Calibri" pitchFamily="34" charset="0"/>
                <a:cs typeface="Arial" charset="0"/>
              </a:rPr>
              <a:t>autorstwa braci Grimm, opatrzonego odręcznymi poprawkami Jakuba i Wilhelma.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4143375"/>
            <a:ext cx="3336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66688" y="6586538"/>
            <a:ext cx="348932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l-PL" sz="1300" b="1">
                <a:ea typeface="Calibri" pitchFamily="34" charset="0"/>
                <a:cs typeface="Arial" charset="0"/>
              </a:rPr>
              <a:t>Dom Mickiewicza w Nowogródku</a:t>
            </a:r>
            <a:endParaRPr lang="pl-PL">
              <a:ea typeface="Calibri" pitchFamily="34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0" y="-71438"/>
            <a:ext cx="66579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Adam Mickiewicz</a:t>
            </a:r>
            <a:endParaRPr lang="pl-PL" sz="1100">
              <a:latin typeface="Monotype Corsiva" pitchFamily="66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endParaRPr lang="pl-PL">
              <a:latin typeface="Monotype Corsiva" pitchFamily="66" charset="0"/>
              <a:ea typeface="Calibri" pitchFamily="34" charset="0"/>
              <a:cs typeface="Arial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1023938"/>
            <a:ext cx="68818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Adam Mickiewicz (ur. 24 grudnia 1798 r. w Zaosiu koło Nowogródka, zm. 26 listopada 1855 r. w Konstantynopolu) – należy do największych twórców literatury polskiej.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Był członkiem Stowarzyszenia Filomatów, mesjanistą związanym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z Kołem Sprawy Bożej Andrzeja Towiańskiego oraz twórcą dramatu romantycznego w Polsce. Zarówno w ojczyźnie, jak i w Europie Zachodniej porównywano go do Byrona i Goethego. Życie Mickiewicza jest przykładem klasycznej biografii, typowej dla całego pokolenia. Określały ją m.in. sytuacja panująca w kraju, światopogląd romantyczny oraz echa powstania listopadowego.</a:t>
            </a:r>
          </a:p>
          <a:p>
            <a:pPr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/>
            </a:r>
            <a:br>
              <a:rPr lang="pl-PL" sz="1700">
                <a:ea typeface="Calibri" pitchFamily="34" charset="0"/>
                <a:cs typeface="Arial" charset="0"/>
              </a:rPr>
            </a:b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</p:txBody>
      </p:sp>
      <p:sp>
        <p:nvSpPr>
          <p:cNvPr id="13318" name="Prostokąt 6"/>
          <p:cNvSpPr>
            <a:spLocks noChangeArrowheads="1"/>
          </p:cNvSpPr>
          <p:nvPr/>
        </p:nvSpPr>
        <p:spPr bwMode="auto">
          <a:xfrm>
            <a:off x="3738563" y="4214813"/>
            <a:ext cx="61674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ea typeface="Calibri" pitchFamily="34" charset="0"/>
                <a:cs typeface="Arial" charset="0"/>
              </a:rPr>
              <a:t>Spędził wiele lat na emigracji, angażując się stale w działalność polityczną. Poznał m.in. Aleksandra Puszkina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 Johanna Wolfganga Goethego. Przez kilka lat wykładał w College de France i na uniwersytecie w Lozannie. Od 1852 pracował w</a:t>
            </a:r>
            <a:r>
              <a:rPr lang="pl-PL" sz="1700">
                <a:latin typeface="Calibri" pitchFamily="34" charset="0"/>
                <a:ea typeface="Calibri" pitchFamily="34" charset="0"/>
                <a:cs typeface="Arial" charset="0"/>
              </a:rPr>
              <a:t> </a:t>
            </a:r>
            <a:r>
              <a:rPr lang="pl-PL" sz="1700">
                <a:ea typeface="Calibri" pitchFamily="34" charset="0"/>
                <a:cs typeface="Arial" charset="0"/>
              </a:rPr>
              <a:t>Bibliotece Arsenału w Paryżu.</a:t>
            </a:r>
          </a:p>
          <a:p>
            <a:endParaRPr lang="pl-PL" sz="1700">
              <a:ea typeface="Calibri" pitchFamily="34" charset="0"/>
              <a:cs typeface="Arial" charset="0"/>
            </a:endParaRPr>
          </a:p>
          <a:p>
            <a:r>
              <a:rPr lang="pl-PL" sz="1700">
                <a:ea typeface="Calibri" pitchFamily="34" charset="0"/>
                <a:cs typeface="Arial" charset="0"/>
              </a:rPr>
              <a:t>We wrześniu1855 roku wyjechał do Konstantynopola, by tworzyć polskie legiony, jednak wkrótce zachorował śmiertelnie na cholerę.</a:t>
            </a:r>
            <a:endParaRPr lang="pl-PL" sz="17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13319" name="Obraz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900" y="177800"/>
            <a:ext cx="28638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81788" y="3789363"/>
            <a:ext cx="3224212" cy="182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Aft>
                <a:spcPts val="1050"/>
              </a:spcAft>
            </a:pPr>
            <a:r>
              <a:rPr lang="pl-PL" sz="1200" b="1">
                <a:cs typeface="Arial" charset="0"/>
              </a:rPr>
              <a:t>Portret pędzla W. Wańkowicza, 1928 r.</a:t>
            </a:r>
            <a:endParaRPr lang="pl-PL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4339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214313"/>
            <a:ext cx="441007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906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Joachim Lelewel</a:t>
            </a:r>
            <a:r>
              <a:rPr lang="pl-PL" sz="7800">
                <a:latin typeface="Monotype Corsiva" pitchFamily="66" charset="0"/>
                <a:ea typeface="Calibri" pitchFamily="34" charset="0"/>
                <a:cs typeface="Arial" charset="0"/>
              </a:rPr>
              <a:t> </a:t>
            </a:r>
            <a:endParaRPr lang="pl-PL" sz="11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endParaRPr lang="pl-PL">
              <a:ea typeface="Calibri" pitchFamily="34" charset="0"/>
              <a:cs typeface="Arial" charset="0"/>
            </a:endParaRPr>
          </a:p>
        </p:txBody>
      </p:sp>
      <p:sp>
        <p:nvSpPr>
          <p:cNvPr id="14341" name="Prostokąt 4"/>
          <p:cNvSpPr>
            <a:spLocks noChangeArrowheads="1"/>
          </p:cNvSpPr>
          <p:nvPr/>
        </p:nvSpPr>
        <p:spPr bwMode="auto">
          <a:xfrm>
            <a:off x="0" y="1431925"/>
            <a:ext cx="566102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Joachim Lelewel (ur. 22 marca 1786 r. w Warszawie,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zm. 29 maja 1861 r. w Paryżu) – polski historyk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 działacz polityczny.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 latach 1809-1811 pracował jako profesor w Krzemieńcu, następnie pełnił funkcję zastępcy profesora historii na Uniwersytecie Wileńskim.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 okresie 1818-1821 był bibliotekarzem w Publicznej Bibliotece przy Uniwersytecie w Warszawie, podjął jednocześnie wykłady bibliografii na tymże uniwersytecie </a:t>
            </a: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i został przyjęty na członka Towarzystwa Przyjaciół Nauk. </a:t>
            </a:r>
          </a:p>
        </p:txBody>
      </p:sp>
      <p:sp>
        <p:nvSpPr>
          <p:cNvPr id="14342" name="Prostokąt 5"/>
          <p:cNvSpPr>
            <a:spLocks noChangeArrowheads="1"/>
          </p:cNvSpPr>
          <p:nvPr/>
        </p:nvSpPr>
        <p:spPr bwMode="auto">
          <a:xfrm>
            <a:off x="0" y="4941888"/>
            <a:ext cx="9906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 latach późniejszych był profesorem Uniwersytetu Warszawskiego, posłem na sejm (1829)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z powiatu żelechowskiego, przewodniczącym sejmowej Komisji Praw Organicznych i Administracyjnych. </a:t>
            </a:r>
          </a:p>
        </p:txBody>
      </p:sp>
      <p:sp>
        <p:nvSpPr>
          <p:cNvPr id="14343" name="Prostokąt 6"/>
          <p:cNvSpPr>
            <a:spLocks noChangeArrowheads="1"/>
          </p:cNvSpPr>
          <p:nvPr/>
        </p:nvSpPr>
        <p:spPr bwMode="auto">
          <a:xfrm>
            <a:off x="0" y="5932488"/>
            <a:ext cx="9906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ea typeface="Calibri" pitchFamily="34" charset="0"/>
                <a:cs typeface="Arial" charset="0"/>
              </a:rPr>
              <a:t>W czasie powstania listopadowego był członkiem kierowanej przez Adama Czartoryskiego Rady Administracyjnej i członkiem Rządu Narodowego. Po powstaniu emigrował z kraju, kontynuując na obczyźnie działalność polityczną.</a:t>
            </a:r>
            <a:endParaRPr lang="pl-PL" sz="17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0" y="1479550"/>
            <a:ext cx="64531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Stefan Żeromski (ur. 14 października 1864 r. w Strawczynie koło Kielc, zm. 20 listopada 1925 r. w Warszawie) – polski prozaik, publicysta, dramaturg, nazwany „sumieniem polskiej literatury”. Pochodził ze zubożałej rodziny szlacheckiej herbu Jelita, działał w organizacjach demokratycznych i socjalistycznych. 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W 1892 roku wraz z rodziną wyjechał do Szwajcarii, gdzie pracował jako bibliotekarz w Muzeum Narodowym Polskim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Rapersville. Tam powstawały m.in. </a:t>
            </a:r>
            <a:r>
              <a:rPr lang="pl-PL" sz="1700" i="1">
                <a:cs typeface="Arial" charset="0"/>
              </a:rPr>
              <a:t>Syzyfowe prace </a:t>
            </a:r>
            <a:r>
              <a:rPr lang="pl-PL" sz="1700">
                <a:cs typeface="Arial" charset="0"/>
              </a:rPr>
              <a:t>(ukazały się po powrocie do kraju w 1897 roku). W latach 1895 i 1898 ukazały się zbiory opowiadań Żeromskiego.</a:t>
            </a:r>
          </a:p>
          <a:p>
            <a:endParaRPr lang="pl-PL" sz="1700">
              <a:cs typeface="Arial" charset="0"/>
            </a:endParaRPr>
          </a:p>
        </p:txBody>
      </p:sp>
      <p:pic>
        <p:nvPicPr>
          <p:cNvPr id="15363" name="Picture 4" descr="http://www.zwoje-scrolls.com/zwoje34/z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714375"/>
            <a:ext cx="32718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rostokąt 4"/>
          <p:cNvSpPr>
            <a:spLocks noChangeArrowheads="1"/>
          </p:cNvSpPr>
          <p:nvPr/>
        </p:nvSpPr>
        <p:spPr bwMode="auto">
          <a:xfrm>
            <a:off x="77788" y="-11113"/>
            <a:ext cx="6099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Stefan </a:t>
            </a:r>
            <a:r>
              <a:rPr lang="pl-PL" sz="7800" b="1" i="1">
                <a:latin typeface="Monotype Corsiva" pitchFamily="66" charset="0"/>
                <a:ea typeface="Calibri" pitchFamily="34" charset="0"/>
                <a:cs typeface="Arial" charset="0"/>
              </a:rPr>
              <a:t>Żeromski</a:t>
            </a:r>
            <a:endParaRPr lang="pl-PL" sz="7800" i="1">
              <a:ea typeface="Calibri" pitchFamily="34" charset="0"/>
              <a:cs typeface="Arial" charset="0"/>
            </a:endParaRPr>
          </a:p>
        </p:txBody>
      </p:sp>
      <p:sp>
        <p:nvSpPr>
          <p:cNvPr id="15365" name="Prostokąt 5"/>
          <p:cNvSpPr>
            <a:spLocks noChangeArrowheads="1"/>
          </p:cNvSpPr>
          <p:nvPr/>
        </p:nvSpPr>
        <p:spPr bwMode="auto">
          <a:xfrm>
            <a:off x="0" y="4572000"/>
            <a:ext cx="990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Po powrocie do kraju podjął pracę w Bibliotece Ordynacji Zamojskiej w Warszawie jako pomocnik bibliotekarza. Pracował tam aż do roku 1904. 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W latach późniejszych Żeromski wiele podróżował, w 1912 roku założył nową rodzinę z malarką Anną Zawadzką. Na początku lat dwudziestych podjęto działania zmierzające do przyznania pisarzowi literackiej Nagrody Nobla, zakończone jednak niepowodzeniem.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1"/>
          <p:cNvSpPr>
            <a:spLocks noChangeArrowheads="1"/>
          </p:cNvSpPr>
          <p:nvPr/>
        </p:nvSpPr>
        <p:spPr bwMode="auto">
          <a:xfrm>
            <a:off x="3452813" y="2501900"/>
            <a:ext cx="64531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Od 5 listopada 1888 pracował w Bibliotece Ambrozjańskiej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Mediolanie (zajmował się tam m.in. konserwatorstwem, muzealnictwem, zabezpieczaniem starodruków oraz zdobył gruntowną wiedzę historyczną). Odbył badania naukowe w wielu ośrodkach europejskich (m.in. w Berlinie, Wiedniu, Oxfordzie, Paryżu, Monachium i Rydze). W 1907 został kierownikiem Biblioteki Ambrozjańskiej.</a:t>
            </a:r>
          </a:p>
        </p:txBody>
      </p:sp>
      <p:sp>
        <p:nvSpPr>
          <p:cNvPr id="16387" name="Prostokąt 2"/>
          <p:cNvSpPr>
            <a:spLocks noChangeArrowheads="1"/>
          </p:cNvSpPr>
          <p:nvPr/>
        </p:nvSpPr>
        <p:spPr bwMode="auto">
          <a:xfrm>
            <a:off x="231775" y="58738"/>
            <a:ext cx="88233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Achille Ratti - Pius XI</a:t>
            </a:r>
            <a:endParaRPr lang="pl-PL" sz="7800">
              <a:latin typeface="Monotype Corsiva" pitchFamily="66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endParaRPr lang="pl-PL" sz="7800">
              <a:latin typeface="Monotype Corsiva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285875"/>
            <a:ext cx="3249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Prostokąt 5"/>
          <p:cNvSpPr>
            <a:spLocks noChangeArrowheads="1"/>
          </p:cNvSpPr>
          <p:nvPr/>
        </p:nvSpPr>
        <p:spPr bwMode="auto">
          <a:xfrm>
            <a:off x="3452813" y="1285875"/>
            <a:ext cx="64531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Ambrogio Damiano Achille Ratti (ur. 31 maja 1857 w Desio koło Mediolanu, zm. 10 lutego 1939 w Watykanie) – syn fabrykanta przędzalni jedwabiu, który został papieżem (w lutym 1922 roku).</a:t>
            </a:r>
          </a:p>
          <a:p>
            <a:endParaRPr lang="pl-PL" sz="1700">
              <a:cs typeface="Arial" charset="0"/>
            </a:endParaRPr>
          </a:p>
          <a:p>
            <a:endParaRPr lang="pl-PL" sz="1700">
              <a:cs typeface="Arial" charset="0"/>
            </a:endParaRPr>
          </a:p>
        </p:txBody>
      </p:sp>
      <p:sp>
        <p:nvSpPr>
          <p:cNvPr id="16390" name="Prostokąt 6"/>
          <p:cNvSpPr>
            <a:spLocks noChangeArrowheads="1"/>
          </p:cNvSpPr>
          <p:nvPr/>
        </p:nvSpPr>
        <p:spPr bwMode="auto">
          <a:xfrm>
            <a:off x="0" y="4572000"/>
            <a:ext cx="9906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W kwietniu 1918 papież Benedykt XV mianował go wizytatorem apostolskim w Polsce. Po odzyskaniu przez nasz kraj niepodległości Ratti został tu jako nuncjusz apostolski. Podczas bitwy warszawskiej w 1920 roku pozostał w Warszawie jako jeden z dwóch (obok przedstawiciela Turcji) dyplomatów obcego państwa.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Jako papież Pius XI nadal okazywał Polakom wiele sympatii i wsparcia. Był pierwszym papieżem, który korzystał z radia do posługi duszpasterskiej. Wprowadził wiele zmian i udogodnień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Watykanie. W 1925 roku podpisał konkordat z Polską.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2143125"/>
            <a:ext cx="3382962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60325"/>
            <a:ext cx="9906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7800" b="1">
                <a:latin typeface="Monotype Corsiva" pitchFamily="66" charset="0"/>
                <a:ea typeface="Times New Roman" pitchFamily="18" charset="0"/>
                <a:cs typeface="Arial" charset="0"/>
              </a:rPr>
              <a:t>Maria Kownacka</a:t>
            </a:r>
            <a:r>
              <a:rPr lang="pl-PL" sz="7800">
                <a:latin typeface="Monotype Corsiva" pitchFamily="66" charset="0"/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/>
            <a:endParaRPr lang="pl-PL" sz="7800">
              <a:latin typeface="Monotype Corsiva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24250" y="3000375"/>
            <a:ext cx="63341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1700">
                <a:ea typeface="Times New Roman" pitchFamily="18" charset="0"/>
                <a:cs typeface="Arial" charset="0"/>
              </a:rPr>
              <a:t>Była też nauczycielką i działaczką społeczną. Współpracowała z redakcją czasopisma </a:t>
            </a:r>
            <a:r>
              <a:rPr lang="pl-PL" sz="1700" i="1">
                <a:ea typeface="Times New Roman" pitchFamily="18" charset="0"/>
                <a:cs typeface="Arial" charset="0"/>
              </a:rPr>
              <a:t>Płomyk</a:t>
            </a:r>
            <a:r>
              <a:rPr lang="pl-PL" sz="1700">
                <a:ea typeface="Times New Roman" pitchFamily="18" charset="0"/>
                <a:cs typeface="Arial" charset="0"/>
              </a:rPr>
              <a:t>, na łamach którego debiutowała w 1919 roku. </a:t>
            </a:r>
          </a:p>
          <a:p>
            <a:endParaRPr lang="pl-PL" sz="1700">
              <a:ea typeface="Times New Roman" pitchFamily="18" charset="0"/>
              <a:cs typeface="Arial" charset="0"/>
            </a:endParaRPr>
          </a:p>
          <a:p>
            <a:r>
              <a:rPr lang="pl-PL" sz="1700">
                <a:ea typeface="Times New Roman" pitchFamily="18" charset="0"/>
                <a:cs typeface="Arial" charset="0"/>
              </a:rPr>
              <a:t>Ulubiona pisarka kilku pokoleń, przez dzieci najbardziej znana jest jako autorka przygód małego ludzika z plasteliny </a:t>
            </a:r>
            <a:r>
              <a:rPr lang="pl-PL" sz="1700" i="1">
                <a:ea typeface="Times New Roman" pitchFamily="18" charset="0"/>
                <a:cs typeface="Arial" charset="0"/>
              </a:rPr>
              <a:t>(Plastusiowy pamiętnik) </a:t>
            </a:r>
            <a:r>
              <a:rPr lang="pl-PL" sz="1700">
                <a:ea typeface="Times New Roman" pitchFamily="18" charset="0"/>
                <a:cs typeface="Arial" charset="0"/>
              </a:rPr>
              <a:t>i perypetii młodego bociana 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w </a:t>
            </a:r>
            <a:r>
              <a:rPr lang="pl-PL" sz="1700" i="1">
                <a:ea typeface="Times New Roman" pitchFamily="18" charset="0"/>
                <a:cs typeface="Arial" charset="0"/>
              </a:rPr>
              <a:t>Kajtkowych przygodach</a:t>
            </a:r>
            <a:r>
              <a:rPr lang="pl-PL" sz="1700">
                <a:ea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17414" name="Prostokąt 9"/>
          <p:cNvSpPr>
            <a:spLocks noChangeArrowheads="1"/>
          </p:cNvSpPr>
          <p:nvPr/>
        </p:nvSpPr>
        <p:spPr bwMode="auto">
          <a:xfrm>
            <a:off x="3524250" y="5262563"/>
            <a:ext cx="62420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Na wniosek młodych czytelników w 1970 roku została Kawalerem Orderu Uśmiechu. W roku 1979 w plebiscycie czytelników </a:t>
            </a:r>
            <a:r>
              <a:rPr lang="pl-PL" sz="1700" i="1">
                <a:ea typeface="Times New Roman" pitchFamily="18" charset="0"/>
                <a:cs typeface="Arial" charset="0"/>
              </a:rPr>
              <a:t>Płomyka</a:t>
            </a:r>
            <a:r>
              <a:rPr lang="pl-PL" sz="1700">
                <a:ea typeface="Times New Roman" pitchFamily="18" charset="0"/>
                <a:cs typeface="Arial" charset="0"/>
              </a:rPr>
              <a:t> otrzymała „Orle Pióro”, dwukrotnie też 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(w latach 1956 i 1976) przyznano jej Nagrodę Prezesa Rady Ministrów za całokształt twórczości dla dzieci.</a:t>
            </a:r>
          </a:p>
        </p:txBody>
      </p:sp>
      <p:pic>
        <p:nvPicPr>
          <p:cNvPr id="17415" name="Obraz 10" descr="kow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63" y="71438"/>
            <a:ext cx="20891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Prostokąt 11"/>
          <p:cNvSpPr>
            <a:spLocks noChangeArrowheads="1"/>
          </p:cNvSpPr>
          <p:nvPr/>
        </p:nvSpPr>
        <p:spPr bwMode="auto">
          <a:xfrm>
            <a:off x="0" y="1071563"/>
            <a:ext cx="77390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ea typeface="Times New Roman" pitchFamily="18" charset="0"/>
                <a:cs typeface="Arial" charset="0"/>
              </a:rPr>
              <a:t>Maria Kownacka (ur. 11 września 1894 r. w Słupie, zm. 27 lutego 1982 r.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w Warszawie) – polska pisarka, autorka wielu wierszy</a:t>
            </a:r>
            <a:r>
              <a:rPr lang="pl-PL" sz="1700" i="1">
                <a:ea typeface="Times New Roman" pitchFamily="18" charset="0"/>
                <a:cs typeface="Arial" charset="0"/>
              </a:rPr>
              <a:t>, </a:t>
            </a:r>
            <a:r>
              <a:rPr lang="pl-PL" sz="1700">
                <a:ea typeface="Times New Roman" pitchFamily="18" charset="0"/>
                <a:cs typeface="Arial" charset="0"/>
              </a:rPr>
              <a:t>sztuk scenicznych 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i słuchowisk radiowych dla dzieci. </a:t>
            </a:r>
            <a:endParaRPr lang="pl-PL" sz="17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17" name="Prostokąt 12"/>
          <p:cNvSpPr>
            <a:spLocks noChangeArrowheads="1"/>
          </p:cNvSpPr>
          <p:nvPr/>
        </p:nvSpPr>
        <p:spPr bwMode="auto">
          <a:xfrm>
            <a:off x="3524250" y="1985963"/>
            <a:ext cx="413861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ea typeface="Times New Roman" pitchFamily="18" charset="0"/>
                <a:cs typeface="Arial" charset="0"/>
              </a:rPr>
              <a:t>Przez wiele lat (1919-1939 i 1946-1950)  pracowała w Bibliotece Ministerstwa Reform Rolnych. </a:t>
            </a:r>
            <a:endParaRPr lang="pl-PL" sz="17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357188"/>
            <a:ext cx="3802063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95750" y="1643063"/>
            <a:ext cx="58102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 eaLnBrk="0" hangingPunct="0"/>
            <a:r>
              <a:rPr lang="pl-PL" sz="1700">
                <a:ea typeface="Calibri" pitchFamily="34" charset="0"/>
                <a:cs typeface="Arial" charset="0"/>
              </a:rPr>
              <a:t>Czesław</a:t>
            </a:r>
            <a:r>
              <a:rPr lang="pl-PL" sz="1700" b="1">
                <a:ea typeface="Calibri" pitchFamily="34" charset="0"/>
                <a:cs typeface="Arial" charset="0"/>
              </a:rPr>
              <a:t> </a:t>
            </a:r>
            <a:r>
              <a:rPr lang="pl-PL" sz="1700">
                <a:ea typeface="Calibri" pitchFamily="34" charset="0"/>
                <a:cs typeface="Arial" charset="0"/>
              </a:rPr>
              <a:t>Miłosz</a:t>
            </a:r>
            <a:r>
              <a:rPr lang="pl-PL" sz="1700" b="1">
                <a:ea typeface="Calibri" pitchFamily="34" charset="0"/>
                <a:cs typeface="Arial" charset="0"/>
              </a:rPr>
              <a:t> </a:t>
            </a:r>
            <a:r>
              <a:rPr lang="pl-PL" sz="1700">
                <a:ea typeface="Calibri" pitchFamily="34" charset="0"/>
                <a:cs typeface="Arial" charset="0"/>
              </a:rPr>
              <a:t>(ur. 30 czerwca 1911 w Szetejnach, zm.  14 sierpnia 2004 w Krakowie) – polski poeta, prozaik, eseista, historyk literatury, tłumacz. </a:t>
            </a:r>
          </a:p>
          <a:p>
            <a:pPr eaLnBrk="0" hangingPunct="0"/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pl-PL" sz="1700">
                <a:ea typeface="Calibri" pitchFamily="34" charset="0"/>
                <a:cs typeface="Arial" charset="0"/>
              </a:rPr>
              <a:t>W latach 1951-1989 przebywał na emigracji, był profesorem Uniwersytetu Kalifornijskiego w Berkeley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 Uniwersytetu Harvarda. Otrzymał wiele nagród, w 1980 roku został laureatem Nagrody Nobla. </a:t>
            </a:r>
          </a:p>
          <a:p>
            <a:pPr eaLnBrk="0" hangingPunct="0"/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pl-PL" sz="1700">
                <a:ea typeface="Calibri" pitchFamily="34" charset="0"/>
                <a:cs typeface="Arial" charset="0"/>
              </a:rPr>
              <a:t>Do kraju powrócił w 1993 roku, został odznaczony orderem Orła Białego. </a:t>
            </a:r>
          </a:p>
          <a:p>
            <a:pPr eaLnBrk="0" hangingPunct="0"/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pl-PL" sz="1700">
                <a:ea typeface="Calibri" pitchFamily="34" charset="0"/>
                <a:cs typeface="Arial" charset="0"/>
              </a:rPr>
              <a:t>Epizod „biblioteczny” Miłosza miał miejsce podczas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II wojny światowej, gdy w 1940 roku pełnił funkcję woźnego w bibliotece Uniwersytetu Warszawskiego.</a:t>
            </a:r>
          </a:p>
        </p:txBody>
      </p:sp>
      <p:sp>
        <p:nvSpPr>
          <p:cNvPr id="18437" name="Prostokąt 6"/>
          <p:cNvSpPr>
            <a:spLocks noChangeArrowheads="1"/>
          </p:cNvSpPr>
          <p:nvPr/>
        </p:nvSpPr>
        <p:spPr bwMode="auto">
          <a:xfrm>
            <a:off x="3881438" y="193675"/>
            <a:ext cx="60007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7800" b="1" i="1">
                <a:latin typeface="Monotype Corsiva" pitchFamily="66" charset="0"/>
                <a:ea typeface="Calibri" pitchFamily="34" charset="0"/>
                <a:cs typeface="Arial" charset="0"/>
              </a:rPr>
              <a:t>Czesław Miłosz</a:t>
            </a:r>
            <a:endParaRPr lang="pl-PL" sz="7800" i="1">
              <a:ea typeface="Calibri" pitchFamily="34" charset="0"/>
              <a:cs typeface="Arial" charset="0"/>
            </a:endParaRPr>
          </a:p>
        </p:txBody>
      </p:sp>
      <p:sp>
        <p:nvSpPr>
          <p:cNvPr id="18438" name="Prostokąt 5"/>
          <p:cNvSpPr>
            <a:spLocks noChangeArrowheads="1"/>
          </p:cNvSpPr>
          <p:nvPr/>
        </p:nvSpPr>
        <p:spPr bwMode="auto">
          <a:xfrm>
            <a:off x="0" y="5905500"/>
            <a:ext cx="9906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/>
            <a:r>
              <a:rPr lang="pl-PL" sz="1700">
                <a:ea typeface="Calibri" pitchFamily="34" charset="0"/>
                <a:cs typeface="Arial" charset="0"/>
              </a:rPr>
              <a:t>Jego twórczość jest bardzo intelektualna, filozoficzna. Do najbardziej znanych utworów należą liczne wiersze, ale również eseje (</a:t>
            </a:r>
            <a:r>
              <a:rPr lang="pl-PL" sz="1700" i="1">
                <a:ea typeface="Calibri" pitchFamily="34" charset="0"/>
                <a:cs typeface="Arial" charset="0"/>
              </a:rPr>
              <a:t>Zniewolony umysł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Rodzinna Europa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Ziemia Ulro</a:t>
            </a:r>
            <a:r>
              <a:rPr lang="pl-PL" sz="1700">
                <a:ea typeface="Calibri" pitchFamily="34" charset="0"/>
                <a:cs typeface="Arial" charset="0"/>
              </a:rPr>
              <a:t>) i powieści (</a:t>
            </a:r>
            <a:r>
              <a:rPr lang="pl-PL" sz="1700" i="1">
                <a:ea typeface="Calibri" pitchFamily="34" charset="0"/>
                <a:cs typeface="Arial" charset="0"/>
              </a:rPr>
              <a:t>Dolina Issy</a:t>
            </a:r>
            <a:r>
              <a:rPr lang="pl-PL" sz="1700">
                <a:ea typeface="Calibri" pitchFamily="34" charset="0"/>
                <a:cs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809875" y="3543300"/>
            <a:ext cx="48577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Na jej książkach wychowało się kilka pokoleń. Wiele z utworów Wiery Badalskiej stanowi ciągle inspirację dla autorów scenariuszy przedstawień teatralnych oraz programów i filmów dla dzieci.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Autorka ukazuje najmłodszym czytelnikom otaczający ich świat, wychowuje w żartobliwy, pozbawiony sztywnego moralizatorstwa sposób.</a:t>
            </a:r>
          </a:p>
        </p:txBody>
      </p:sp>
      <p:sp>
        <p:nvSpPr>
          <p:cNvPr id="19460" name="Prostokąt 6"/>
          <p:cNvSpPr>
            <a:spLocks noChangeArrowheads="1"/>
          </p:cNvSpPr>
          <p:nvPr/>
        </p:nvSpPr>
        <p:spPr bwMode="auto">
          <a:xfrm>
            <a:off x="3357563" y="-11113"/>
            <a:ext cx="62388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Wiera Badalska</a:t>
            </a:r>
            <a:endParaRPr lang="pl-PL" sz="7800">
              <a:ea typeface="Calibri" pitchFamily="34" charset="0"/>
              <a:cs typeface="Arial" charset="0"/>
            </a:endParaRPr>
          </a:p>
        </p:txBody>
      </p:sp>
      <p:pic>
        <p:nvPicPr>
          <p:cNvPr id="19461" name="Picture 2" descr="C:\Documents and Settings\USER\Ustawienia lokalne\Temporary Internet Files\Content.IE5\OPU74GG2\MCj042637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500063"/>
            <a:ext cx="3249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Documents and Settings\USER\Ustawienia lokalne\Temporary Internet Files\Content.IE5\3I33LDWK\MCj041164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3500438"/>
            <a:ext cx="248443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C:\Documents and Settings\USER\Ustawienia lokalne\Temporary Internet Files\Content.IE5\D00IOWUR\MCj034455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3297238"/>
            <a:ext cx="23637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Prostokąt 8"/>
          <p:cNvSpPr>
            <a:spLocks noChangeArrowheads="1"/>
          </p:cNvSpPr>
          <p:nvPr/>
        </p:nvSpPr>
        <p:spPr bwMode="auto">
          <a:xfrm>
            <a:off x="3524250" y="1457325"/>
            <a:ext cx="6143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Wiera Badalska (ur. 19 lipca 1925 r. w Taszkencie, zm.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w 1981 r. w Warszawie) – była bibliotekarką i autorką wielu książek oraz wierszy dla dzieci (</a:t>
            </a:r>
            <a:r>
              <a:rPr lang="pl-PL" sz="1700" i="1">
                <a:ea typeface="Calibri" pitchFamily="34" charset="0"/>
                <a:cs typeface="Arial" charset="0"/>
              </a:rPr>
              <a:t>Jędrek i inni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Jak oswoić czarownicę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I my mamy swoje mamy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Osiołek Bury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Szare piórko</a:t>
            </a:r>
            <a:r>
              <a:rPr lang="pl-PL" sz="1700">
                <a:ea typeface="Calibri" pitchFamily="34" charset="0"/>
                <a:cs typeface="Arial" charset="0"/>
              </a:rPr>
              <a:t>, </a:t>
            </a:r>
            <a:r>
              <a:rPr lang="pl-PL" sz="1700" i="1">
                <a:ea typeface="Calibri" pitchFamily="34" charset="0"/>
                <a:cs typeface="Arial" charset="0"/>
              </a:rPr>
              <a:t>Wędrówka po kraju</a:t>
            </a:r>
            <a:r>
              <a:rPr lang="pl-PL" sz="1700">
                <a:ea typeface="Calibri" pitchFamily="34" charset="0"/>
                <a:cs typeface="Arial" charset="0"/>
              </a:rPr>
              <a:t>), podręczników (m.in. język polski </a:t>
            </a:r>
            <a:r>
              <a:rPr lang="pl-PL" sz="1700" i="1">
                <a:ea typeface="Calibri" pitchFamily="34" charset="0"/>
                <a:cs typeface="Arial" charset="0"/>
              </a:rPr>
              <a:t>Rośniemy razem. Wypisy dla klasy II</a:t>
            </a:r>
            <a:r>
              <a:rPr lang="pl-PL" sz="1700">
                <a:ea typeface="Calibri" pitchFamily="34" charset="0"/>
                <a:cs typeface="Arial" charset="0"/>
              </a:rPr>
              <a:t>), tekstów piosenek (m.in. płyta </a:t>
            </a:r>
            <a:r>
              <a:rPr lang="pl-PL" sz="1700" i="1">
                <a:ea typeface="Calibri" pitchFamily="34" charset="0"/>
                <a:cs typeface="Arial" charset="0"/>
              </a:rPr>
              <a:t>Kolorowe kredki</a:t>
            </a:r>
            <a:r>
              <a:rPr lang="pl-PL" sz="1700">
                <a:ea typeface="Calibri" pitchFamily="34" charset="0"/>
                <a:cs typeface="Arial" charset="0"/>
              </a:rPr>
              <a:t> z serii </a:t>
            </a:r>
            <a:r>
              <a:rPr lang="pl-PL" sz="1700" i="1">
                <a:ea typeface="Calibri" pitchFamily="34" charset="0"/>
                <a:cs typeface="Arial" charset="0"/>
              </a:rPr>
              <a:t>Domowe przedszkole</a:t>
            </a:r>
            <a:r>
              <a:rPr lang="pl-PL" sz="1700">
                <a:ea typeface="Calibri" pitchFamily="34" charset="0"/>
                <a:cs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483" name="Prostokąt 6"/>
          <p:cNvSpPr>
            <a:spLocks noChangeArrowheads="1"/>
          </p:cNvSpPr>
          <p:nvPr/>
        </p:nvSpPr>
        <p:spPr bwMode="auto">
          <a:xfrm>
            <a:off x="23813" y="-71438"/>
            <a:ext cx="65246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Adam Heymowski</a:t>
            </a:r>
            <a:endParaRPr lang="pl-PL" sz="7800">
              <a:ea typeface="Calibri" pitchFamily="34" charset="0"/>
              <a:cs typeface="Arial" charset="0"/>
            </a:endParaRPr>
          </a:p>
        </p:txBody>
      </p:sp>
      <p:sp>
        <p:nvSpPr>
          <p:cNvPr id="20484" name="Prostokąt 8"/>
          <p:cNvSpPr>
            <a:spLocks noChangeArrowheads="1"/>
          </p:cNvSpPr>
          <p:nvPr/>
        </p:nvSpPr>
        <p:spPr bwMode="auto">
          <a:xfrm>
            <a:off x="142875" y="2643188"/>
            <a:ext cx="65246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Adam Heymowski, herbu Samson (ur. 9 lutego 1926 w Poznaniu, zm. 8 marca 1995 w Sztokholmie) – wybitny polski heraldyk, historyk, bibliotekarz, socjolog.</a:t>
            </a:r>
            <a:endParaRPr lang="pl-PL" sz="1700">
              <a:ea typeface="Calibri" pitchFamily="34" charset="0"/>
              <a:cs typeface="Arial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357188"/>
            <a:ext cx="26860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Prostokąt 9"/>
          <p:cNvSpPr>
            <a:spLocks noChangeArrowheads="1"/>
          </p:cNvSpPr>
          <p:nvPr/>
        </p:nvSpPr>
        <p:spPr bwMode="auto">
          <a:xfrm>
            <a:off x="142875" y="3673475"/>
            <a:ext cx="97393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Był wieloletnim dyrektorem Królewskiej Biblioteki w Sztokholmie (prywatnej biblioteki królów szwedzkich), wiceprezydentem Szwedzkiego Narodowego Komitetu Genealogii i Heraldyki, członkiem honorowym Polskiego Towarzystwa Heraldycznego. Napisał wiele naukowych publikacji głównie z dziedziny heraldyki polskiej. Sam wykonał liczne projekty herbów, m.in. dla Lecha Wałęsy jako kawalera Orderu Serafinów.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Podarował Muzeum Polskiemu w Rappersville eksponaty do liczącej ponad 800 map i 22 atlasy kolekcji </a:t>
            </a:r>
            <a:r>
              <a:rPr lang="pl-PL" sz="1700" i="1">
                <a:cs typeface="Arial" charset="0"/>
              </a:rPr>
              <a:t>Cartographia Rappersviliana Polonorum</a:t>
            </a:r>
            <a:r>
              <a:rPr lang="pl-PL" sz="1700">
                <a:cs typeface="Arial" charset="0"/>
              </a:rPr>
              <a:t>. 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Polskie Towarzystwo Heraldyczne przyznaje regularnie nagrodę jego imienia za „najlepsze prace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z zakresu heraldyki, genealogii i nauk pokrewnych”.</a:t>
            </a:r>
            <a:endParaRPr lang="pl-PL" sz="17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4357688"/>
            <a:ext cx="29114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34188" y="6143625"/>
            <a:ext cx="290512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l-PL" sz="1300" b="1">
                <a:ea typeface="Times New Roman" pitchFamily="18" charset="0"/>
                <a:cs typeface="Arial" charset="0"/>
              </a:rPr>
              <a:t>Ruiny Cyreny</a:t>
            </a:r>
            <a:endParaRPr lang="pl-PL"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az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" y="1577975"/>
            <a:ext cx="291147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84150" y="3883025"/>
            <a:ext cx="2903538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l-PL" sz="1300" b="1">
                <a:latin typeface="Calibri" pitchFamily="34" charset="0"/>
                <a:cs typeface="Times New Roman" pitchFamily="18" charset="0"/>
              </a:rPr>
              <a:t>Plan wykopalisk na terenie Cyreny</a:t>
            </a:r>
            <a:endParaRPr lang="pl-PL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906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7800" b="1">
                <a:latin typeface="Monotype Corsiva" pitchFamily="66" charset="0"/>
                <a:ea typeface="Times New Roman" pitchFamily="18" charset="0"/>
                <a:cs typeface="Arial" charset="0"/>
              </a:rPr>
              <a:t>Kallimach z Cyreny</a:t>
            </a:r>
            <a:endParaRPr lang="pl-PL" sz="1300">
              <a:ea typeface="Times New Roman" pitchFamily="18" charset="0"/>
              <a:cs typeface="Arial" charset="0"/>
            </a:endParaRPr>
          </a:p>
          <a:p>
            <a:pPr eaLnBrk="0" hangingPunct="0"/>
            <a:endParaRPr lang="pl-PL">
              <a:ea typeface="Times New Roman" pitchFamily="18" charset="0"/>
              <a:cs typeface="Arial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249613" y="1339850"/>
            <a:ext cx="665638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1700">
                <a:ea typeface="Times New Roman" pitchFamily="18" charset="0"/>
                <a:cs typeface="Arial" charset="0"/>
              </a:rPr>
              <a:t>Kallimach z Cyreny (ur. około 310 p.n.e. w Cyrenie, zm. około 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240 r. p.n.e.) – uważany jest za największego poetę tzw. epoki aleksandryjskiej. Przypisuje mu się stworzenie pierwszej historii literatury.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Był bibliotekarzem Biblioteki Aleksandryjskiej. Sporządził jej dokładny katalog rzeczowy składający się ze 120 ksiąg i obejmujący właściwie całe znane wówczas piśmiennictwo. Starał się przy tym badać autentyczność katalogowanych dzieł literackich. Pomimo pewnej schematyczności, jego katalog uznaje się za pierwszą historię literatury.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5720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95250" y="4146550"/>
            <a:ext cx="65722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Jako poeta gustował głównie w drobnych formach literackich. Tworzył epigramy, hymny, idylle i elegie dworskie, a szczególnie tzw. elegie uczone (wyjaśniające przyczyny powstania nazw, instytucji, kultów czy świąt). Lubował się w wyszukiwaniu najmniej znanych wersji mitów i na nich opierał swą twórczość. Jego pełna erudycji poezja wymagała sporego wysiłku intelektualnego od czytelnika. Sporządził również jedną z list (prawdopodobnie najstarszą) siedmiu cudów świata.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52875" y="1577975"/>
            <a:ext cx="595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Laura Lane Welch Bush (ur. 4 listopada 1946) – żona byłego prezydenta Stanów Zjednoczonych, George'a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W. Busha, pierwsza dama Stanów Zjednoczonych od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20 stycznia 2001 do 20 stycznia 2009. </a:t>
            </a:r>
          </a:p>
        </p:txBody>
      </p:sp>
      <p:sp>
        <p:nvSpPr>
          <p:cNvPr id="21508" name="Prostokąt 6"/>
          <p:cNvSpPr>
            <a:spLocks noChangeArrowheads="1"/>
          </p:cNvSpPr>
          <p:nvPr/>
        </p:nvSpPr>
        <p:spPr bwMode="auto">
          <a:xfrm>
            <a:off x="5370513" y="0"/>
            <a:ext cx="4797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7800" b="1">
                <a:latin typeface="Monotype Corsiva" pitchFamily="66" charset="0"/>
                <a:ea typeface="Calibri" pitchFamily="34" charset="0"/>
                <a:cs typeface="Arial" charset="0"/>
              </a:rPr>
              <a:t>Laura Bush</a:t>
            </a:r>
            <a:endParaRPr lang="pl-PL" sz="7800">
              <a:ea typeface="Calibri" pitchFamily="34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4287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Prostokąt 10"/>
          <p:cNvSpPr>
            <a:spLocks noChangeArrowheads="1"/>
          </p:cNvSpPr>
          <p:nvPr/>
        </p:nvSpPr>
        <p:spPr bwMode="auto">
          <a:xfrm>
            <a:off x="0" y="3079750"/>
            <a:ext cx="990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W 1968 roku, po ukończeniu Południowego Uniwersytetu Metodystycznego, rozpoczęła pracę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szkole. W latach późniejszych uzyskała tytuł magistra bibliotekoznawstwa na Uniwersytecie Teksaskim i podjęła pracę jako bibliotekarka.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W 1977 roku spotkała George’a W. Busha, kilka miesięcy później została jego żoną. Od tej pory jej życie i praca były już związane z rodziną i karierą polityczną męża. 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Zainicjowała specjalny program wspomagania nauczycieli i rodziców w nauczaniu dzieci czytania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i pisania, kiedy George W. Bush był jeszcze gubernatorem Teksasu. Dzięki niej sprawa ta była również jednym z priorytetów kampanii prezydenckiej jej męża.</a:t>
            </a:r>
          </a:p>
          <a:p>
            <a:pPr>
              <a:tabLst>
                <a:tab pos="4060825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4060825" algn="l"/>
              </a:tabLst>
            </a:pPr>
            <a:r>
              <a:rPr lang="pl-PL" sz="1700">
                <a:cs typeface="Arial" charset="0"/>
              </a:rPr>
              <a:t>Stoi na czele „Fundacji dla Bibliotek Ameryki” swojego imienia („</a:t>
            </a:r>
            <a:r>
              <a:rPr lang="en-US" sz="1700">
                <a:cs typeface="Arial" charset="0"/>
              </a:rPr>
              <a:t>Laura Bush Foundation for America’s Libraries</a:t>
            </a:r>
            <a:r>
              <a:rPr lang="pl-PL" sz="1700">
                <a:cs typeface="Arial" charset="0"/>
              </a:rPr>
              <a:t>”), która zbiera, a następnie przekazuje bibliotekom szkolnym pieniądze na zakup książek.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2531" name="Obraz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571500"/>
            <a:ext cx="5151437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310188" y="34925"/>
            <a:ext cx="4595812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7800" b="1">
                <a:latin typeface="Monotype Corsiva" pitchFamily="66" charset="0"/>
                <a:ea typeface="Times New Roman" pitchFamily="18" charset="0"/>
                <a:cs typeface="Arial" charset="0"/>
              </a:rPr>
              <a:t>Kazimierz Szymeczko</a:t>
            </a:r>
            <a:endParaRPr lang="pl-PL" sz="1300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Kazimierz Szymeczko (ur. 11 czerwca 1965 r.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w Rudzie Śląskiej) – ukończył filologię polską na Uniwersytecie Śląskim. Jest bibliotekarzem, felietonistą oraz autorem książek dla dzieci i młodzieży. Został laureatem konkursu literackiego „Uwierz </a:t>
            </a:r>
            <a:br>
              <a:rPr lang="pl-PL" sz="1700">
                <a:ea typeface="Times New Roman" pitchFamily="18" charset="0"/>
                <a:cs typeface="Arial" charset="0"/>
              </a:rPr>
            </a:br>
            <a:r>
              <a:rPr lang="pl-PL" sz="1700">
                <a:ea typeface="Times New Roman" pitchFamily="18" charset="0"/>
                <a:cs typeface="Arial" charset="0"/>
              </a:rPr>
              <a:t>w siłę wyobraźni". </a:t>
            </a:r>
          </a:p>
        </p:txBody>
      </p:sp>
      <p:sp>
        <p:nvSpPr>
          <p:cNvPr id="22533" name="Prostokąt 4"/>
          <p:cNvSpPr>
            <a:spLocks noChangeArrowheads="1"/>
          </p:cNvSpPr>
          <p:nvPr/>
        </p:nvSpPr>
        <p:spPr bwMode="auto">
          <a:xfrm>
            <a:off x="0" y="4929188"/>
            <a:ext cx="990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/>
            <a:r>
              <a:rPr lang="pl-PL" sz="1700">
                <a:cs typeface="Arial" charset="0"/>
              </a:rPr>
              <a:t>P</a:t>
            </a:r>
            <a:r>
              <a:rPr lang="pl-PL" sz="1700">
                <a:ea typeface="Times New Roman" pitchFamily="18" charset="0"/>
                <a:cs typeface="Arial" charset="0"/>
              </a:rPr>
              <a:t>racuje jako bibliotekarz (jak sam pisze, w tym zawodzie w pełni się zrealizował). Znany jest ze specyficznego poczucia humoru i arcyzabawnych felietonów publikowanych na łamach prasy bibliotekarskiej.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Napisał m.in.: </a:t>
            </a:r>
            <a:r>
              <a:rPr lang="pl-PL" sz="1700" i="1">
                <a:ea typeface="Times New Roman" pitchFamily="18" charset="0"/>
                <a:cs typeface="Arial" charset="0"/>
              </a:rPr>
              <a:t>Pomolowaną historię. Opowieści moli książkowych</a:t>
            </a:r>
            <a:r>
              <a:rPr lang="pl-PL" sz="1700">
                <a:ea typeface="Times New Roman" pitchFamily="18" charset="0"/>
                <a:cs typeface="Arial" charset="0"/>
              </a:rPr>
              <a:t> (2004), </a:t>
            </a:r>
            <a:r>
              <a:rPr lang="pl-PL" sz="1700" i="1">
                <a:ea typeface="Times New Roman" pitchFamily="18" charset="0"/>
                <a:cs typeface="Arial" charset="0"/>
              </a:rPr>
              <a:t>Zemstę budzika. Opowiastki domowe</a:t>
            </a:r>
            <a:r>
              <a:rPr lang="pl-PL" sz="1700">
                <a:ea typeface="Times New Roman" pitchFamily="18" charset="0"/>
                <a:cs typeface="Arial" charset="0"/>
              </a:rPr>
              <a:t> (2005), </a:t>
            </a:r>
            <a:r>
              <a:rPr lang="pl-PL" sz="1700" i="1">
                <a:ea typeface="Times New Roman" pitchFamily="18" charset="0"/>
                <a:cs typeface="Arial" charset="0"/>
              </a:rPr>
              <a:t>Pościg za czarną Hondą</a:t>
            </a:r>
            <a:r>
              <a:rPr lang="pl-PL" sz="1700">
                <a:ea typeface="Times New Roman" pitchFamily="18" charset="0"/>
                <a:cs typeface="Arial" charset="0"/>
              </a:rPr>
              <a:t> (2005), </a:t>
            </a:r>
            <a:r>
              <a:rPr lang="pl-PL" sz="1700" i="1">
                <a:ea typeface="Times New Roman" pitchFamily="18" charset="0"/>
                <a:cs typeface="Arial" charset="0"/>
              </a:rPr>
              <a:t>Fałszerzy w sieci</a:t>
            </a:r>
            <a:r>
              <a:rPr lang="pl-PL" sz="1700">
                <a:ea typeface="Times New Roman" pitchFamily="18" charset="0"/>
                <a:cs typeface="Arial" charset="0"/>
              </a:rPr>
              <a:t> (2006).</a:t>
            </a:r>
            <a:endParaRPr lang="pl-PL" sz="17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04850" y="7938"/>
            <a:ext cx="9201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7800" b="1" i="1">
                <a:latin typeface="Monotype Corsiva" pitchFamily="66" charset="0"/>
                <a:ea typeface="Times New Roman" pitchFamily="18" charset="0"/>
                <a:cs typeface="Arial" charset="0"/>
              </a:rPr>
              <a:t>Czy znasz te pojęcia?</a:t>
            </a:r>
            <a:endParaRPr lang="pl-PL" sz="1700" i="1">
              <a:ea typeface="Times New Roman" pitchFamily="18" charset="0"/>
              <a:cs typeface="Arial" charset="0"/>
            </a:endParaRP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</p:txBody>
      </p:sp>
      <p:sp>
        <p:nvSpPr>
          <p:cNvPr id="23556" name="Prostokąt 4"/>
          <p:cNvSpPr>
            <a:spLocks noChangeArrowheads="1"/>
          </p:cNvSpPr>
          <p:nvPr/>
        </p:nvSpPr>
        <p:spPr bwMode="auto">
          <a:xfrm>
            <a:off x="3952875" y="2428875"/>
            <a:ext cx="2428875" cy="5270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algn="just" eaLnBrk="0" hangingPunct="0"/>
            <a:r>
              <a:rPr lang="pl-PL" sz="2800" b="1">
                <a:ea typeface="Times New Roman" pitchFamily="18" charset="0"/>
                <a:cs typeface="Arial" charset="0"/>
              </a:rPr>
              <a:t>BIBLIOTEKA</a:t>
            </a:r>
          </a:p>
        </p:txBody>
      </p:sp>
      <p:sp>
        <p:nvSpPr>
          <p:cNvPr id="23557" name="Prostokąt 5"/>
          <p:cNvSpPr>
            <a:spLocks noChangeArrowheads="1"/>
          </p:cNvSpPr>
          <p:nvPr/>
        </p:nvSpPr>
        <p:spPr bwMode="auto">
          <a:xfrm>
            <a:off x="238125" y="4500563"/>
            <a:ext cx="2393950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BIAŁY KRUK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58" name="Prostokąt 6"/>
          <p:cNvSpPr>
            <a:spLocks noChangeArrowheads="1"/>
          </p:cNvSpPr>
          <p:nvPr/>
        </p:nvSpPr>
        <p:spPr bwMode="auto">
          <a:xfrm>
            <a:off x="2881313" y="5143500"/>
            <a:ext cx="1939925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BIBLIOFIL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59" name="Prostokąt 7"/>
          <p:cNvSpPr>
            <a:spLocks noChangeArrowheads="1"/>
          </p:cNvSpPr>
          <p:nvPr/>
        </p:nvSpPr>
        <p:spPr bwMode="auto">
          <a:xfrm>
            <a:off x="738188" y="5929313"/>
            <a:ext cx="2957512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BIBLIOTEKARZ 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0" name="Prostokąt 8"/>
          <p:cNvSpPr>
            <a:spLocks noChangeArrowheads="1"/>
          </p:cNvSpPr>
          <p:nvPr/>
        </p:nvSpPr>
        <p:spPr bwMode="auto">
          <a:xfrm>
            <a:off x="7024688" y="4214813"/>
            <a:ext cx="2624137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BIBLIOLOGIA 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1" name="Prostokąt 9"/>
          <p:cNvSpPr>
            <a:spLocks noChangeArrowheads="1"/>
          </p:cNvSpPr>
          <p:nvPr/>
        </p:nvSpPr>
        <p:spPr bwMode="auto">
          <a:xfrm>
            <a:off x="6024563" y="5143500"/>
            <a:ext cx="2863850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BIBLIOGRAFIA 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2" name="Prostokąt 10"/>
          <p:cNvSpPr>
            <a:spLocks noChangeArrowheads="1"/>
          </p:cNvSpPr>
          <p:nvPr/>
        </p:nvSpPr>
        <p:spPr bwMode="auto">
          <a:xfrm>
            <a:off x="3738563" y="4286250"/>
            <a:ext cx="2420937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INKUNABUŁ </a:t>
            </a:r>
            <a:endParaRPr lang="pl-PL" sz="28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3" name="Prostokąt 11"/>
          <p:cNvSpPr>
            <a:spLocks noChangeArrowheads="1"/>
          </p:cNvSpPr>
          <p:nvPr/>
        </p:nvSpPr>
        <p:spPr bwMode="auto">
          <a:xfrm>
            <a:off x="5381625" y="1500188"/>
            <a:ext cx="1838325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EXLIBRIS</a:t>
            </a:r>
            <a:endParaRPr lang="pl-PL" sz="24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4" name="Prostokąt 12"/>
          <p:cNvSpPr>
            <a:spLocks noChangeArrowheads="1"/>
          </p:cNvSpPr>
          <p:nvPr/>
        </p:nvSpPr>
        <p:spPr bwMode="auto">
          <a:xfrm>
            <a:off x="4595813" y="6000750"/>
            <a:ext cx="1781175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KSIĄŻKA</a:t>
            </a:r>
            <a:endParaRPr lang="pl-PL" sz="24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5" name="Prostokąt 13"/>
          <p:cNvSpPr>
            <a:spLocks noChangeArrowheads="1"/>
          </p:cNvSpPr>
          <p:nvPr/>
        </p:nvSpPr>
        <p:spPr bwMode="auto">
          <a:xfrm>
            <a:off x="7881938" y="2071688"/>
            <a:ext cx="1500187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EBOOK</a:t>
            </a:r>
            <a:endParaRPr lang="pl-PL" sz="24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6" name="Prostokąt 14"/>
          <p:cNvSpPr>
            <a:spLocks noChangeArrowheads="1"/>
          </p:cNvSpPr>
          <p:nvPr/>
        </p:nvSpPr>
        <p:spPr bwMode="auto">
          <a:xfrm>
            <a:off x="7381875" y="6072188"/>
            <a:ext cx="2259013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BIBLIOBUS </a:t>
            </a:r>
            <a:endParaRPr lang="pl-PL" sz="24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3567" name="Prostokąt 15"/>
          <p:cNvSpPr>
            <a:spLocks noChangeArrowheads="1"/>
          </p:cNvSpPr>
          <p:nvPr/>
        </p:nvSpPr>
        <p:spPr bwMode="auto">
          <a:xfrm>
            <a:off x="4381500" y="3286125"/>
            <a:ext cx="4630738" cy="5238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ea typeface="Times New Roman" pitchFamily="18" charset="0"/>
                <a:cs typeface="Arial" charset="0"/>
              </a:rPr>
              <a:t>BIBLIOTEKOZNAWSTWO </a:t>
            </a:r>
            <a:endParaRPr lang="pl-PL" sz="2400" b="1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68" name="Picture 3" descr="C:\Documents and Settings\RAF-AN URBANIAK\Ustawienia lokalne\Temporary Internet Files\Content.IE5\EYQPBZK5\MCj04042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1357313"/>
            <a:ext cx="28575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ostokąt 6"/>
          <p:cNvSpPr>
            <a:spLocks noChangeArrowheads="1"/>
          </p:cNvSpPr>
          <p:nvPr/>
        </p:nvSpPr>
        <p:spPr bwMode="auto">
          <a:xfrm>
            <a:off x="238125" y="357188"/>
            <a:ext cx="90011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/>
              <a:t>Źródła grafik:</a:t>
            </a:r>
          </a:p>
          <a:p>
            <a:r>
              <a:rPr lang="pl-PL" sz="1400"/>
              <a:t>● Kallimach z Cyreny: http://www.encyklopedia.servis.pl</a:t>
            </a:r>
          </a:p>
          <a:p>
            <a:r>
              <a:rPr lang="pl-PL" sz="1400"/>
              <a:t>● Eratostenes: http://www.biografiasyvidas.com/biografia/e/fotos/eratostenes.jpg</a:t>
            </a:r>
          </a:p>
          <a:p>
            <a:r>
              <a:rPr lang="pl-PL" sz="1400"/>
              <a:t>● David Hume: http://singapore.cs.ucla.edu/LECTURE/lecture_sec1.htm</a:t>
            </a:r>
          </a:p>
          <a:p>
            <a:r>
              <a:rPr lang="pl-PL" sz="1400"/>
              <a:t>● Gottfried W. Leibniz: http://commons.wikimedia.org/wiki/Gottfried_Wilhelm_Leibniz?uselang=pl</a:t>
            </a:r>
          </a:p>
          <a:p>
            <a:r>
              <a:rPr lang="pl-PL" sz="1400"/>
              <a:t>● Józef Maksymilian Ossoliński: http://en.wikipedia.org/wiki/J%C3%B3zef_Maksymilian_Ossoli%C5%84ski</a:t>
            </a:r>
          </a:p>
          <a:p>
            <a:r>
              <a:rPr lang="pl-PL" sz="1400"/>
              <a:t>● Józef i Andrzej Załuscy: http://pl.wikipedia.org/wiki/Józef_Andrzej_Załuski oraz http://pl.wikipedia.org/wiki/Andrzej_Stanis%C5%82aw_Za%C5%82uski</a:t>
            </a:r>
          </a:p>
          <a:p>
            <a:r>
              <a:rPr lang="pl-PL" sz="1400"/>
              <a:t>● Jan Chrzciciel Albertrandi: http://pl.wikipedia.org/wiki/Jan_Chrzciciel_Albertrandi</a:t>
            </a:r>
          </a:p>
          <a:p>
            <a:r>
              <a:rPr lang="pl-PL" sz="1400"/>
              <a:t>● Stefan Żeromski: http://www.zwoje-scrolls.com/zwoje34/text30p.htm</a:t>
            </a:r>
          </a:p>
          <a:p>
            <a:r>
              <a:rPr lang="pl-PL" sz="1400"/>
              <a:t>● Achille Ratti (Pius XI): http://pl.wikipedia.org/wiki/Papie%C5%BC_Pius_XI</a:t>
            </a:r>
          </a:p>
          <a:p>
            <a:r>
              <a:rPr lang="pl-PL" sz="1400"/>
              <a:t>● Czesław Miłosz: http://www.luckkg.polemb.net/</a:t>
            </a:r>
          </a:p>
          <a:p>
            <a:r>
              <a:rPr lang="pl-PL" sz="1400"/>
              <a:t>● Maria Kownacka: http://www.przedszkolenr2.tomaszow-maz.pl oraz http://www.szczawin.pl/wysiwyg/FileUpload/pics/IMG_0373.jpg</a:t>
            </a:r>
          </a:p>
          <a:p>
            <a:r>
              <a:rPr lang="pl-PL" sz="1400"/>
              <a:t>● Bracia Grimm: http://pl.wikipedia.org/wiki/Bracia_Grimm</a:t>
            </a:r>
          </a:p>
          <a:p>
            <a:r>
              <a:rPr lang="pl-PL" sz="1400"/>
              <a:t>● Adam Heymowski: http://www.teatr.uw.edu.pl/adam-heymowski,79.html</a:t>
            </a:r>
          </a:p>
          <a:p>
            <a:r>
              <a:rPr lang="pl-PL" sz="1400"/>
              <a:t>● Laura Bush: http://abcnews.go.com/Politics/OnCallPlus/Story?id=3755689&amp;page=1</a:t>
            </a:r>
          </a:p>
          <a:p>
            <a:r>
              <a:rPr lang="pl-PL" sz="1400"/>
              <a:t>● Kazimierz Szymeczko: http://www.szymeczko.pl/gal.html</a:t>
            </a:r>
          </a:p>
          <a:p>
            <a:r>
              <a:rPr lang="pl-PL" sz="1400"/>
              <a:t>● Łukasz Górnicki: http://upload.wikimedia.org/wikipedia/ oraz http://univ.gda.pl/~literat/dworzan</a:t>
            </a:r>
          </a:p>
          <a:p>
            <a:endParaRPr lang="pl-PL" sz="1200"/>
          </a:p>
          <a:p>
            <a:endParaRPr lang="pl-PL" sz="1200"/>
          </a:p>
          <a:p>
            <a:r>
              <a:rPr lang="pl-PL" sz="1400" b="1"/>
              <a:t>Źródła informacji biograficznych:</a:t>
            </a:r>
          </a:p>
          <a:p>
            <a:r>
              <a:rPr lang="pl-PL" sz="1400"/>
              <a:t>1. Nowa encyklopedia powszechna PWN, t. 1-6, pod red. Barbary Petrozolin-Skowrońskiej, Wydawnictwo Naukowe PWN, Warszawa 1995-1997.</a:t>
            </a:r>
          </a:p>
          <a:p>
            <a:r>
              <a:rPr lang="pl-PL" sz="1400"/>
              <a:t>2. Słownik literatury dziecięcej i młodzieżowej, pod red. Barbary Tylickiej i Grzegorza Leszczyńskiego, Ossolineum, Warszawa 2002.</a:t>
            </a:r>
          </a:p>
          <a:p>
            <a:r>
              <a:rPr lang="pl-PL" sz="1400"/>
              <a:t>3. Encyklopedia szkolna, pod red. Moniki Karolczuk-Kędzierskiej, Wydawnictwo Ryszard Kluszczyński, Kraków 2007.</a:t>
            </a:r>
          </a:p>
          <a:p>
            <a:r>
              <a:rPr lang="pl-PL" sz="1400"/>
              <a:t>4. Zasoby encyklopedii internetowej Wikipedia.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63" y="71438"/>
            <a:ext cx="351631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az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500438"/>
            <a:ext cx="41338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193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6" rIns="95791" bIns="47896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3988" y="214313"/>
            <a:ext cx="97520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7800" b="1">
                <a:latin typeface="Monotype Corsiva" pitchFamily="66" charset="0"/>
                <a:ea typeface="Times New Roman" pitchFamily="18" charset="0"/>
                <a:cs typeface="Arial" charset="0"/>
              </a:rPr>
              <a:t>Eratostenes</a:t>
            </a:r>
            <a:endParaRPr lang="pl-PL" sz="1300">
              <a:ea typeface="Times New Roman" pitchFamily="18" charset="0"/>
              <a:cs typeface="Arial" charset="0"/>
            </a:endParaRPr>
          </a:p>
          <a:p>
            <a:pPr eaLnBrk="0" hangingPunct="0"/>
            <a:endParaRPr lang="pl-PL">
              <a:ea typeface="Times New Roman" pitchFamily="18" charset="0"/>
              <a:cs typeface="Arial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411663" y="3357563"/>
            <a:ext cx="5262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Najważniejsze dzieła Eratostenesa to: </a:t>
            </a:r>
            <a:r>
              <a:rPr lang="pl-PL" sz="1700" i="1">
                <a:ea typeface="Times New Roman" pitchFamily="18" charset="0"/>
                <a:cs typeface="Arial" charset="0"/>
              </a:rPr>
              <a:t>Geographica</a:t>
            </a:r>
            <a:r>
              <a:rPr lang="pl-PL" sz="1700">
                <a:ea typeface="Times New Roman" pitchFamily="18" charset="0"/>
                <a:cs typeface="Arial" charset="0"/>
              </a:rPr>
              <a:t> (trzytomowe dzieło zawierające podstawy geografii matematycznej i geografii fizycznej) oraz </a:t>
            </a:r>
            <a:r>
              <a:rPr lang="pl-PL" sz="1700" i="1">
                <a:ea typeface="Times New Roman" pitchFamily="18" charset="0"/>
                <a:cs typeface="Arial" charset="0"/>
              </a:rPr>
              <a:t>Peri komo-dias</a:t>
            </a:r>
            <a:r>
              <a:rPr lang="pl-PL" sz="1700">
                <a:ea typeface="Times New Roman" pitchFamily="18" charset="0"/>
                <a:cs typeface="Arial" charset="0"/>
              </a:rPr>
              <a:t> (rozprawa o dawnej komedii).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Eratostenes był również badaczem twórczości Homera – ustalił datę zdobycia Troi na rok 1184 p.n.e., czyli nie odbiegającą od współczesnych sza-cunków.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Przejął po Kallimachu z Cyreny zarządzanie Biblio-teką Aleksandryjską.</a:t>
            </a:r>
          </a:p>
        </p:txBody>
      </p:sp>
      <p:sp>
        <p:nvSpPr>
          <p:cNvPr id="4103" name="Prostokąt 6"/>
          <p:cNvSpPr>
            <a:spLocks noChangeArrowheads="1"/>
          </p:cNvSpPr>
          <p:nvPr/>
        </p:nvSpPr>
        <p:spPr bwMode="auto">
          <a:xfrm>
            <a:off x="231775" y="1500188"/>
            <a:ext cx="59594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/>
            <a:r>
              <a:rPr lang="pl-PL" sz="1700">
                <a:ea typeface="Times New Roman" pitchFamily="18" charset="0"/>
                <a:cs typeface="Arial" charset="0"/>
              </a:rPr>
              <a:t>Eratostenes (ur. 276 r. p.n.e. w Cyrenie, zm. 194 r. p.n.e.) – grecki matematyk, astronom, filozof, geograf i poeta. Oszacował średnicę Ziemi oraz odległość od Słońca i Księżyca. Twierdził, że płynąc na zachód od Gibraltaru można dotrzeć do Indii. Jako pierwszy zaproponował wprowadzenie roku przestępnego, czyli jednego dodatkowego dnia w kalendarzu co 4 lata.</a:t>
            </a:r>
          </a:p>
          <a:p>
            <a:pPr eaLnBrk="0" hangingPunct="0"/>
            <a:endParaRPr lang="pl-PL" sz="17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2997200"/>
            <a:ext cx="2670175" cy="3360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Obraz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8" y="1435100"/>
            <a:ext cx="177958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09563" y="7938"/>
            <a:ext cx="92868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 i="1">
                <a:latin typeface="Monotype Corsiva" pitchFamily="66" charset="0"/>
                <a:ea typeface="Calibri" pitchFamily="34" charset="0"/>
                <a:cs typeface="Arial" charset="0"/>
              </a:rPr>
              <a:t>Łukasz Górnicki</a:t>
            </a:r>
            <a:endParaRPr lang="pl-PL" sz="1100" i="1">
              <a:latin typeface="Monotype Corsiva" pitchFamily="66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endParaRPr lang="pl-PL" i="1">
              <a:latin typeface="Monotype Corsiva" pitchFamily="66" charset="0"/>
              <a:ea typeface="Calibri" pitchFamily="34" charset="0"/>
              <a:cs typeface="Arial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024063" y="1284288"/>
            <a:ext cx="7715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Łukasz Górnicki (ur. w 1527 w Oświęcimiu, zm. 22 lipca 1603 roku w Lipnikach pod Tykocinem) - poeta, pisarz polityczny, tłumacz, bibliotekarz </a:t>
            </a:r>
            <a:br>
              <a:rPr lang="pl-PL" sz="1700">
                <a:ea typeface="Calibri" pitchFamily="34" charset="0"/>
                <a:cs typeface="Arial" charset="0"/>
              </a:rPr>
            </a:br>
            <a:r>
              <a:rPr lang="pl-PL" sz="1700">
                <a:ea typeface="Calibri" pitchFamily="34" charset="0"/>
                <a:cs typeface="Arial" charset="0"/>
              </a:rPr>
              <a:t>i sekretarz królewski Zygmunta Augusta. Pochodził z ubogiej mieszczańskiej rodziny, ale dzięki pomocy wuja, dworzanina królewskiego Stanisława Kleryka (Gąsiorka), zdobył wykształcenie i rozpoczął służbę dworską. 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</p:txBody>
      </p:sp>
      <p:sp>
        <p:nvSpPr>
          <p:cNvPr id="5126" name="Prostokąt 5"/>
          <p:cNvSpPr>
            <a:spLocks noChangeArrowheads="1"/>
          </p:cNvSpPr>
          <p:nvPr/>
        </p:nvSpPr>
        <p:spPr bwMode="auto">
          <a:xfrm>
            <a:off x="71438" y="4192588"/>
            <a:ext cx="68818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W listopadzie 1559 r. Górnicki otrzymał nominację na bibliotekarza Zygmunta Augusta. Funkcję tę pełnił prawie trzynaście lat, do roku 1572. Za panowania Stefana Batorego Łukasz Górnicki w życiu publicznym uczestniczył już tylko sporadycznie.</a:t>
            </a:r>
          </a:p>
          <a:p>
            <a:pPr eaLnBrk="0" hangingPunct="0">
              <a:tabLst>
                <a:tab pos="3690938" algn="l"/>
              </a:tabLst>
            </a:pPr>
            <a:endParaRPr lang="pl-PL" sz="17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690938" algn="l"/>
              </a:tabLst>
            </a:pPr>
            <a:r>
              <a:rPr lang="pl-PL" sz="1700">
                <a:ea typeface="Calibri" pitchFamily="34" charset="0"/>
                <a:cs typeface="Arial" charset="0"/>
              </a:rPr>
              <a:t>Zasłynął jako autor </a:t>
            </a:r>
            <a:r>
              <a:rPr lang="pl-PL" sz="1700" i="1">
                <a:ea typeface="Calibri" pitchFamily="34" charset="0"/>
                <a:cs typeface="Arial" charset="0"/>
              </a:rPr>
              <a:t>Dworzanina polskiego</a:t>
            </a:r>
            <a:r>
              <a:rPr lang="pl-PL" sz="1700">
                <a:ea typeface="Calibri" pitchFamily="34" charset="0"/>
                <a:cs typeface="Arial" charset="0"/>
              </a:rPr>
              <a:t>, wydanego w 1566 roku. Łukasz Górnicki należy do najwybitniejszych, obok swego przyjaciela Jana Kochanowskiego, pisarzy epoki renesansu. W swym dorobku ma również przekłady i utwory poetyckie. </a:t>
            </a:r>
          </a:p>
        </p:txBody>
      </p:sp>
      <p:sp>
        <p:nvSpPr>
          <p:cNvPr id="5127" name="Prostokąt 7"/>
          <p:cNvSpPr>
            <a:spLocks noChangeArrowheads="1"/>
          </p:cNvSpPr>
          <p:nvPr/>
        </p:nvSpPr>
        <p:spPr bwMode="auto">
          <a:xfrm>
            <a:off x="2024063" y="2862263"/>
            <a:ext cx="48577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>
                <a:ea typeface="Calibri" pitchFamily="34" charset="0"/>
                <a:cs typeface="Arial" charset="0"/>
              </a:rPr>
              <a:t>Od połowy lat 40. XVI w. pełnił służbę na dworach magnackich. W 1552 roku przeszedł do kancelarii królewskiej. Przez pewien czas przebywał we Włoszech, studiując prawo.</a:t>
            </a:r>
            <a:endParaRPr lang="pl-PL" sz="17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53988" y="-71438"/>
            <a:ext cx="97520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Gottfried W. Leibniz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919413" y="1133475"/>
            <a:ext cx="6858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Gottfried Wilhelm Leibniz (ur. 1 lipca 1646 r. w Lipsku, zm.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14 listopada 1716 r. w Hanowerze) – niemiecki filozof, matematyk, prawnik, inżynier-mechanik, fizyk i dyplomata. Leibniz pochodził najprawdopodobniej z rodziny polskich emigrantów – arian Lubienieckich.</a:t>
            </a:r>
          </a:p>
          <a:p>
            <a:pPr>
              <a:tabLst>
                <a:tab pos="3690938" algn="l"/>
              </a:tabLst>
            </a:pPr>
            <a:endParaRPr lang="pl-PL" sz="1200">
              <a:cs typeface="Arial" charset="0"/>
            </a:endParaRPr>
          </a:p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Po powrocie do rodzinnego Lipska przez jakiś czas pracował na uniwersytecie. Po uzyskaniu tytułu doktora praw na podstawie rozprawy pt. </a:t>
            </a:r>
            <a:r>
              <a:rPr lang="pl-PL" sz="1700" i="1">
                <a:cs typeface="Arial" charset="0"/>
              </a:rPr>
              <a:t>De casibus perplexis in iure </a:t>
            </a:r>
            <a:r>
              <a:rPr lang="pl-PL" sz="1700">
                <a:cs typeface="Arial" charset="0"/>
              </a:rPr>
              <a:t>(1667), wstąpił do służby dyplomatycznej – był m.in. na francuskim i angielskim dworze królewskim.</a:t>
            </a: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</p:txBody>
      </p:sp>
      <p:sp>
        <p:nvSpPr>
          <p:cNvPr id="6148" name="Prostokąt 7"/>
          <p:cNvSpPr>
            <a:spLocks noChangeArrowheads="1"/>
          </p:cNvSpPr>
          <p:nvPr/>
        </p:nvSpPr>
        <p:spPr bwMode="auto">
          <a:xfrm>
            <a:off x="77788" y="5264150"/>
            <a:ext cx="68881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Dzięki licznym podróżom i wizytom na dworach całej Europy miał okazję poznać wszystkich ważniejszych filozofów i naukowców swoich czasów. Przyjaźnił się z Baruchem Spinozą. Jego wielkimi adwersarzami byli między innymi Wolter i Newton.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950" y="3933825"/>
            <a:ext cx="25495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1225550"/>
            <a:ext cx="27082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Prostokąt 6"/>
          <p:cNvSpPr>
            <a:spLocks noChangeArrowheads="1"/>
          </p:cNvSpPr>
          <p:nvPr/>
        </p:nvSpPr>
        <p:spPr bwMode="auto">
          <a:xfrm>
            <a:off x="71438" y="4495800"/>
            <a:ext cx="68262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>
                <a:cs typeface="Arial" charset="0"/>
              </a:rPr>
              <a:t>Był wieloletnim asystentem księcia Hanoweru, Georga Ludwiga.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Od 1676 roku sprawował obowiązki bibliotekarza i historiografa przy dworze hanowerskim.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3988" y="-142875"/>
            <a:ext cx="97520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Józef  i Andrzej Załuscy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95563" y="1143000"/>
            <a:ext cx="7310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Józef Andrzej (ur. 12 sierpnia 1702 r., zm. 7 stycznia 1774 r.) i Andrzej Stanisław Załuscy (ur. 2 grudnia 1695 r., zm. 16 grudnia 1758 r.), bracia, polscy biskupi i mecenasi nauki i kultury, bibliofile, założyciele pierwszej polskiej biblioteki publicznej.</a:t>
            </a:r>
          </a:p>
        </p:txBody>
      </p:sp>
      <p:sp>
        <p:nvSpPr>
          <p:cNvPr id="7172" name="Prostokąt 6"/>
          <p:cNvSpPr>
            <a:spLocks noChangeArrowheads="1"/>
          </p:cNvSpPr>
          <p:nvPr/>
        </p:nvSpPr>
        <p:spPr bwMode="auto">
          <a:xfrm>
            <a:off x="238125" y="4000500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cs typeface="Arial" charset="0"/>
              </a:rPr>
              <a:t>Józef Andrzej Załuski</a:t>
            </a:r>
          </a:p>
        </p:txBody>
      </p:sp>
      <p:sp>
        <p:nvSpPr>
          <p:cNvPr id="7173" name="Prostokąt 8"/>
          <p:cNvSpPr>
            <a:spLocks noChangeArrowheads="1"/>
          </p:cNvSpPr>
          <p:nvPr/>
        </p:nvSpPr>
        <p:spPr bwMode="auto">
          <a:xfrm>
            <a:off x="2595563" y="2362200"/>
            <a:ext cx="47863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Zgromadzone przez nich druki i rękopisy stworzyły podstawowy zrąb </a:t>
            </a:r>
            <a:r>
              <a:rPr lang="pl-PL" sz="1700" b="1">
                <a:cs typeface="Arial" charset="0"/>
              </a:rPr>
              <a:t>Biblioteki Załuskich</a:t>
            </a:r>
            <a:r>
              <a:rPr lang="pl-PL" sz="1700">
                <a:cs typeface="Arial" charset="0"/>
              </a:rPr>
              <a:t>. Do kolekcji weszły zbiory rodzinne oraz biblioteka Sobieskich, której najcenniejszą część stanowiły zbiory Żółkiewskich, składające się m.in. ze spuścizn po królach Zygmuncie Auguście i Stefanie Batorym.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143000"/>
            <a:ext cx="24161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Prostokąt 9"/>
          <p:cNvSpPr>
            <a:spLocks noChangeArrowheads="1"/>
          </p:cNvSpPr>
          <p:nvPr/>
        </p:nvSpPr>
        <p:spPr bwMode="auto">
          <a:xfrm>
            <a:off x="0" y="4405313"/>
            <a:ext cx="7524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>
                <a:cs typeface="Arial" charset="0"/>
              </a:rPr>
              <a:t>W 1745 roku zbiory obu braci przeniesiono do odbudowanego pałacu daniłowiczowskiego. Dwa lata później, 8 lipca 1747, bibliotekę otwarto dla publiczności. Zbiory udostępniano początkowo głównie przez wypożyczanie, jednak wobec dużych strat w księgozbiorze wprowadzono korzystanie z nich wyłącznie na miejscu. Biblioteka była otwarta dwa dni w tygodniu.</a:t>
            </a: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143125"/>
            <a:ext cx="22860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Prostokąt 11"/>
          <p:cNvSpPr>
            <a:spLocks noChangeArrowheads="1"/>
          </p:cNvSpPr>
          <p:nvPr/>
        </p:nvSpPr>
        <p:spPr bwMode="auto">
          <a:xfrm>
            <a:off x="7500938" y="5214938"/>
            <a:ext cx="2524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cs typeface="Arial" charset="0"/>
              </a:rPr>
              <a:t>Andrzej Stanisław Załuski</a:t>
            </a:r>
          </a:p>
        </p:txBody>
      </p:sp>
      <p:sp>
        <p:nvSpPr>
          <p:cNvPr id="7178" name="Prostokąt 10"/>
          <p:cNvSpPr>
            <a:spLocks noChangeArrowheads="1"/>
          </p:cNvSpPr>
          <p:nvPr/>
        </p:nvSpPr>
        <p:spPr bwMode="auto">
          <a:xfrm>
            <a:off x="0" y="5935663"/>
            <a:ext cx="99060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>
                <a:cs typeface="Arial" charset="0"/>
              </a:rPr>
              <a:t>Andrzej Stanisław Załuski wziął na siebie finansowanie biblioteki, łożył na jej przebudowę, pensje bibliotekarzy, konserwacje, prace introligatorskie. Nabywał dla biblioteki cenniejsze dzieła lub całe kolekcje. W 1774 roku, po śmierci drugiego z braci, bibliotekę przejęła Komisja Edukacji Narodowej.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-84138" y="-71438"/>
            <a:ext cx="97520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David Hume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976313"/>
            <a:ext cx="66675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r>
              <a:rPr lang="pl-PL" sz="1700">
                <a:cs typeface="Arial" charset="0"/>
              </a:rPr>
              <a:t>David Hume (ur. 7 maja 1711 w Edynburgu, zm. tamże 25 sierpnia 1776) – filozof, pisarz i historyk szkocki. Za życia był bardziej znany jako historyk – popularyzator historii średniowiecznej Anglii, obecnie jest przede wszystkim pamiętany jako wybitny filozof.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Pochodził ze średnio zamożnej ziemiańskiej rodziny. Dzieciństwo spędził w majątku rodzinnym w południowo-wschodniej Szkocji.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latach 1734-1737 przebywał we Francji, tam też stworzył swoje najważniejsze dzieło – trzytomowy </a:t>
            </a:r>
            <a:r>
              <a:rPr lang="pl-PL" sz="1700" i="1">
                <a:cs typeface="Arial" charset="0"/>
              </a:rPr>
              <a:t>Traktat o naturze ludzkiej</a:t>
            </a:r>
            <a:r>
              <a:rPr lang="pl-PL" sz="1700">
                <a:cs typeface="Arial" charset="0"/>
              </a:rPr>
              <a:t>, które jednak zostało źle przyjęte przez ówczesną opinię publiczną,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a śmiałe i kontrowersyjne poglądy Hume`a zamknęły mu drogę do wymarzonej kariery uniwersyteckiej.</a:t>
            </a:r>
          </a:p>
          <a:p>
            <a:endParaRPr lang="pl-PL" sz="1700">
              <a:cs typeface="Arial" charset="0"/>
            </a:endParaRPr>
          </a:p>
          <a:p>
            <a:endParaRPr lang="pl-PL" sz="1700">
              <a:cs typeface="Arial" charset="0"/>
            </a:endParaRPr>
          </a:p>
        </p:txBody>
      </p:sp>
      <p:sp>
        <p:nvSpPr>
          <p:cNvPr id="8196" name="Prostokąt 7"/>
          <p:cNvSpPr>
            <a:spLocks noChangeArrowheads="1"/>
          </p:cNvSpPr>
          <p:nvPr/>
        </p:nvSpPr>
        <p:spPr bwMode="auto">
          <a:xfrm>
            <a:off x="0" y="4335463"/>
            <a:ext cx="99298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Dwukrotnie bezskutecznie ubiegał się o katedrę na uniwersytetach. W latach 1752-1757, będąc bibliotekarzem w Edynburgu, zainteresował się historią. Owocem tej pasji było stworzenie </a:t>
            </a:r>
            <a:r>
              <a:rPr lang="pl-PL" sz="1700" i="1">
                <a:cs typeface="Arial" charset="0"/>
              </a:rPr>
              <a:t>Historii Wielkiej Brytanii</a:t>
            </a:r>
            <a:r>
              <a:rPr lang="pl-PL" sz="1700">
                <a:cs typeface="Arial" charset="0"/>
              </a:rPr>
              <a:t> (</a:t>
            </a:r>
            <a:r>
              <a:rPr lang="pl-PL" sz="1700" i="1">
                <a:cs typeface="Arial" charset="0"/>
              </a:rPr>
              <a:t>The History of Great Britain</a:t>
            </a:r>
            <a:r>
              <a:rPr lang="pl-PL" sz="1700">
                <a:cs typeface="Arial" charset="0"/>
              </a:rPr>
              <a:t>), dzieła składającego się z sześciu tomów wydanych kolejno w latach 1754-1762. W roku 1748 Hume napisał pracę znaną pod tytułem </a:t>
            </a:r>
            <a:r>
              <a:rPr lang="pl-PL" sz="1700" i="1">
                <a:cs typeface="Arial" charset="0"/>
              </a:rPr>
              <a:t>Badania dotyczące rozumu ludzkiego</a:t>
            </a:r>
            <a:r>
              <a:rPr lang="pl-PL" sz="1700">
                <a:cs typeface="Arial" charset="0"/>
              </a:rPr>
              <a:t>.</a:t>
            </a:r>
          </a:p>
          <a:p>
            <a:endParaRPr lang="pl-PL" sz="1700">
              <a:cs typeface="Arial" charset="0"/>
            </a:endParaRPr>
          </a:p>
          <a:p>
            <a:r>
              <a:rPr lang="pl-PL" sz="1700">
                <a:cs typeface="Arial" charset="0"/>
              </a:rPr>
              <a:t>W połowie lat sześćdziesiątych XVIII w. był sekretarzem poselstwa w Paryżu. Okres ten był w życiu filozofa czasem wielkiego powodzenia. Po roku 1769 odsunął się od życia politycznego i powrócił do rodzinnego Edynburga.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50" y="158750"/>
            <a:ext cx="2997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-119063" y="-71438"/>
            <a:ext cx="9750426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Giacomo Casanova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260475"/>
            <a:ext cx="66675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Giacomo Girolamo Casanova, kawaler de Seingalt (ur. 2 kwietnia 1725 r. w Wenecji, zm. 4 czerwca 1798 r. w Duchcovie) – był awanturnikiem, podróżnikiem i literatem. Jego pamiętniki barwnie opisują życie w osiemnastowiecznych stolicach europejskich.</a:t>
            </a: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Począwszy od 1742 roku wiele podróżował, nigdzie nie zagrzewając na zbyt długo miejsca. Prowadził życie hulaszcze, otarł się nawet o więzienie. </a:t>
            </a: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W Wiedniu przez pewien czas pełnił funkcję sekretarza weneckiego ambasadora, Sebastiano Foscariniego.  Po jego śmierci w 1785 zatrudnił się jako bibliotekarz na zamku Dux (dzisiaj Duchcov)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północno-zachodnich Czechach, należącym do współmasona, hrabiego von Waldsteina.</a:t>
            </a: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</p:txBody>
      </p:sp>
      <p:sp>
        <p:nvSpPr>
          <p:cNvPr id="9220" name="Prostokąt 6"/>
          <p:cNvSpPr>
            <a:spLocks noChangeArrowheads="1"/>
          </p:cNvSpPr>
          <p:nvPr/>
        </p:nvSpPr>
        <p:spPr bwMode="auto">
          <a:xfrm>
            <a:off x="0" y="5119688"/>
            <a:ext cx="990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>
            <a:spAutoFit/>
          </a:bodyPr>
          <a:lstStyle/>
          <a:p>
            <a:r>
              <a:rPr lang="pl-PL" sz="1700">
                <a:cs typeface="Arial" charset="0"/>
              </a:rPr>
              <a:t>Z czasów pobytu w Dux pochodzi spora część twórczości literackiej Casanovy: </a:t>
            </a:r>
            <a:r>
              <a:rPr lang="pl-PL" sz="1700" i="1">
                <a:cs typeface="Arial" charset="0"/>
              </a:rPr>
              <a:t>Monolog myśliciela</a:t>
            </a:r>
            <a:r>
              <a:rPr lang="pl-PL" sz="1700">
                <a:cs typeface="Arial" charset="0"/>
              </a:rPr>
              <a:t> – pamflet wymierzony przeciwko Cagliostrowi; </a:t>
            </a:r>
            <a:r>
              <a:rPr lang="pl-PL" sz="1700" i="1">
                <a:cs typeface="Arial" charset="0"/>
              </a:rPr>
              <a:t>Moja ucieczka z Więzienia Ołowianego</a:t>
            </a:r>
            <a:r>
              <a:rPr lang="pl-PL" sz="1700">
                <a:cs typeface="Arial" charset="0"/>
              </a:rPr>
              <a:t>, włączona później do </a:t>
            </a:r>
            <a:r>
              <a:rPr lang="pl-PL" sz="1700" i="1">
                <a:cs typeface="Arial" charset="0"/>
              </a:rPr>
              <a:t>Historii mojego życia</a:t>
            </a:r>
            <a:r>
              <a:rPr lang="pl-PL" sz="1700">
                <a:cs typeface="Arial" charset="0"/>
              </a:rPr>
              <a:t>; </a:t>
            </a:r>
            <a:r>
              <a:rPr lang="pl-PL" sz="1700" i="1">
                <a:cs typeface="Arial" charset="0"/>
              </a:rPr>
              <a:t>Ikosameron</a:t>
            </a:r>
            <a:r>
              <a:rPr lang="pl-PL" sz="1700">
                <a:cs typeface="Arial" charset="0"/>
              </a:rPr>
              <a:t> – powieść fantastyczna, opis podróży do wnętrza Ziemi, powstały na wiele lat przed dziełem Verne‘a, w którym przewidział wynalezienie m.in. samochodu, wiecznego pióra i gazów bojowych. Różnorodna tematyka jego twórczości świadczy o rozległych zainteresowaniach autora.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1033463"/>
            <a:ext cx="297815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142875"/>
            <a:ext cx="100965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7800" b="1">
                <a:latin typeface="Monotype Corsiva" pitchFamily="66" charset="0"/>
              </a:rPr>
              <a:t>Józef Maksymilian Ossoliński</a:t>
            </a:r>
            <a:endParaRPr lang="pl-PL" sz="7800">
              <a:latin typeface="Monotype Corsiva" pitchFamily="66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2071688"/>
            <a:ext cx="70246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6" rIns="95791" bIns="47896" anchor="ctr"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Józef Maksymilian Ossoliński herbu Topór (ur. 1748 w Woli Mieleckiej – zm. 17 marca 1826 w Wiedniu) – polski pisarz, badacz literatury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i działacz kulturalny epoki oświecenia, założyciel Zakładu Narodowego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im. Ossolińskich we Lwowie w 1817 r., któremu przekazał potężny księgozbiór. Uporządkowaniem i poszerzaniem księgozbioru Ossolińskiego zajął się od roku 1794 Samuel Bogumił Linde (zebrał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w ten sposób wiele materiałów do swojego </a:t>
            </a:r>
            <a:r>
              <a:rPr lang="pl-PL" sz="1700" i="1">
                <a:cs typeface="Arial" charset="0"/>
              </a:rPr>
              <a:t>Słownika języka polskiego</a:t>
            </a:r>
            <a:r>
              <a:rPr lang="pl-PL" sz="1700">
                <a:cs typeface="Arial" charset="0"/>
              </a:rPr>
              <a:t>).</a:t>
            </a: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  <a:p>
            <a:pPr>
              <a:tabLst>
                <a:tab pos="3690938" algn="l"/>
              </a:tabLst>
            </a:pPr>
            <a:endParaRPr lang="pl-PL" sz="1700">
              <a:cs typeface="Arial" charset="0"/>
            </a:endParaRPr>
          </a:p>
        </p:txBody>
      </p:sp>
      <p:sp>
        <p:nvSpPr>
          <p:cNvPr id="10244" name="Prostokąt 5"/>
          <p:cNvSpPr>
            <a:spLocks noChangeArrowheads="1"/>
          </p:cNvSpPr>
          <p:nvPr/>
        </p:nvSpPr>
        <p:spPr bwMode="auto">
          <a:xfrm>
            <a:off x="0" y="5980113"/>
            <a:ext cx="99060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>
                <a:cs typeface="Arial" charset="0"/>
              </a:rPr>
              <a:t>Był członkiem wielu towarzystw naukowych. Za zasługi naukowe od 1808 został wybrany członkiem honorowym Towarzystwa Naukowego w Getyndze oraz towarzystw naukowych w Pradze </a:t>
            </a:r>
            <a:br>
              <a:rPr lang="pl-PL" sz="1700">
                <a:cs typeface="Arial" charset="0"/>
              </a:rPr>
            </a:br>
            <a:r>
              <a:rPr lang="pl-PL" sz="1700">
                <a:cs typeface="Arial" charset="0"/>
              </a:rPr>
              <a:t>i Warszawie. Uniwersytet Lwowski nadał mu w 1820 doktorat honorowy z filozofii.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376238"/>
            <a:ext cx="27146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Prostokąt 9"/>
          <p:cNvSpPr>
            <a:spLocks noChangeArrowheads="1"/>
          </p:cNvSpPr>
          <p:nvPr/>
        </p:nvSpPr>
        <p:spPr bwMode="auto">
          <a:xfrm>
            <a:off x="0" y="4083050"/>
            <a:ext cx="9906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Od 1795 Ossoliński mieszkał na stałe w Wiedniu, gdzie poświęcił się pracom naukowym i pasji bibliofila. W 1809 został mianowany prefektem biblioteki nadwornej, którą skutecznie obronił przed grabieżą w czasie wkroczenia wojsk francuskich do Austrii.</a:t>
            </a:r>
          </a:p>
          <a:p>
            <a:pPr>
              <a:tabLst>
                <a:tab pos="3690938" algn="l"/>
              </a:tabLst>
            </a:pPr>
            <a:endParaRPr lang="pl-PL" sz="1200">
              <a:cs typeface="Arial" charset="0"/>
            </a:endParaRPr>
          </a:p>
          <a:p>
            <a:pPr>
              <a:tabLst>
                <a:tab pos="3690938" algn="l"/>
              </a:tabLst>
            </a:pPr>
            <a:r>
              <a:rPr lang="pl-PL" sz="1700">
                <a:cs typeface="Arial" charset="0"/>
              </a:rPr>
              <a:t>W celu umieszczenia swoich zbiorów Ossoliński nabył na własność lwowski klasztor pokarmelitański wraz z ruinami kościoła św. Agnieszki. Kilka miesięcy później wyjednał u cesarza Franciszka I (8 maja 1817) zatwierdzenie statutu Zakładu Narodowego imienia Ossolińskich.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2398</Words>
  <Application>Microsoft Office PowerPoint</Application>
  <PresentationFormat>Papier A4 (210x297 mm)</PresentationFormat>
  <Paragraphs>209</Paragraphs>
  <Slides>23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Znanych przygoda  z biblioteką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Znanych przygoda  z biblioteką</dc:title>
  <dc:creator>AU</dc:creator>
  <cp:lastModifiedBy>MK</cp:lastModifiedBy>
  <cp:revision>196</cp:revision>
  <dcterms:created xsi:type="dcterms:W3CDTF">2009-03-10T12:30:14Z</dcterms:created>
  <dcterms:modified xsi:type="dcterms:W3CDTF">2020-05-06T12:57:33Z</dcterms:modified>
</cp:coreProperties>
</file>